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6"/>
  </p:notesMasterIdLst>
  <p:sldIdLst>
    <p:sldId id="256" r:id="rId5"/>
    <p:sldId id="257" r:id="rId6"/>
    <p:sldId id="321" r:id="rId7"/>
    <p:sldId id="323" r:id="rId8"/>
    <p:sldId id="324" r:id="rId9"/>
    <p:sldId id="325" r:id="rId10"/>
    <p:sldId id="301" r:id="rId11"/>
    <p:sldId id="305" r:id="rId12"/>
    <p:sldId id="319" r:id="rId13"/>
    <p:sldId id="327" r:id="rId14"/>
    <p:sldId id="303" r:id="rId15"/>
    <p:sldId id="304" r:id="rId16"/>
    <p:sldId id="315" r:id="rId17"/>
    <p:sldId id="307" r:id="rId18"/>
    <p:sldId id="309" r:id="rId19"/>
    <p:sldId id="310" r:id="rId20"/>
    <p:sldId id="306" r:id="rId21"/>
    <p:sldId id="311" r:id="rId22"/>
    <p:sldId id="320" r:id="rId23"/>
    <p:sldId id="326" r:id="rId24"/>
    <p:sldId id="316" r:id="rId25"/>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92B8337-E971-B73C-6859-FEAD81A06793}" name="François PIRLOT" initials="FP" userId="S::fpirlot@slrb.brussels::0ed82f82-f9d8-4dac-9af5-cbac0704f703" providerId="AD"/>
  <p188:author id="{B9DE5947-DF14-89EA-8AB6-B5B3D2CDDC57}" name="Florence KAUFMANN" initials="FK" userId="S::fkaufmann@slrb.brussels::3cb179ae-7828-42f5-b813-290a58f38cb3" providerId="AD"/>
  <p188:author id="{0D184F51-02D6-E8B8-70D9-1082CE41012D}" name="Martine SMETS" initials="MS" userId="S::msmets@slrb.brussels::f34e259e-3ba8-4744-91b7-242d5fcca0e8" providerId="AD"/>
  <p188:author id="{F3C94066-60FF-CB07-2136-74323ADBB3A8}" name="Ingrid COTRINA ARAUJO" initials="IC" userId="S::icotrinaaraujo@slrb.brussels::20e9ec23-8e9d-4d68-bbe4-52fe8d40fc09" providerId="AD"/>
  <p188:author id="{82E0CF83-9DC9-B2F4-C576-23EB53D85863}" name="Malou VOSSAERT" initials="" userId="S::mvossaert@slrb.brussels::ba82051a-59fc-4887-9af6-c2908fb83b37" providerId="AD"/>
  <p188:author id="{26986C92-4E2E-F436-B9B4-2E50A32B9156}" name="Yannick DAL" initials="YD" userId="S::ydal@slrb.brussels::ebf6605f-58e1-4cfb-aaf8-beb764abe3bc" providerId="AD"/>
  <p188:author id="{EF7FC8B8-D86C-2CA3-92AB-677BAEF4BC89}" name="Julie VAN CROMBRUGGEN" initials="JVC" userId="S::JVANCROMBRUGGEN@slrb.brussels::6521e2bc-0a4a-425e-adf5-05ffd4cb7bf1" providerId="AD"/>
  <p188:author id="{19E415F7-F7A1-9442-9A4A-D6A18D8768FC}" name="Gaëlle RODRIGUEZ" initials="GR" userId="S::grodriguez@slrb.brussels::5eab91c1-1081-4f15-b25c-5e3e0b67c73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5B7B"/>
    <a:srgbClr val="00A4B5"/>
    <a:srgbClr val="4BB9BC"/>
    <a:srgbClr val="2C3D4F"/>
    <a:srgbClr val="00A4B7"/>
    <a:srgbClr val="1C284D"/>
    <a:srgbClr val="FF66FF"/>
    <a:srgbClr val="D3E7ED"/>
    <a:srgbClr val="E5004D"/>
    <a:srgbClr val="6C496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4B5DE8-204C-4134-B6D0-8E2AF7A92276}" v="16" dt="2026-02-16T13:23:47.882"/>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90" y="61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368674-DDA0-458D-A4FC-11C15D29A4C0}" type="doc">
      <dgm:prSet loTypeId="urn:microsoft.com/office/officeart/2005/8/layout/process1" loCatId="process" qsTypeId="urn:microsoft.com/office/officeart/2005/8/quickstyle/simple1" qsCatId="simple" csTypeId="urn:microsoft.com/office/officeart/2005/8/colors/colorful3" csCatId="colorful" phldr="1"/>
      <dgm:spPr/>
    </dgm:pt>
    <dgm:pt modelId="{041FEE8F-1D3C-4D93-9372-A60623F3C59F}">
      <dgm:prSet phldrT="[Texte]" custT="1"/>
      <dgm:spPr/>
      <dgm:t>
        <a:bodyPr/>
        <a:lstStyle/>
        <a:p>
          <a:r>
            <a:rPr lang="fr-BE" sz="1600" b="1"/>
            <a:t>EG émet sa FT </a:t>
          </a:r>
          <a:r>
            <a:rPr lang="fr-BE" sz="1600"/>
            <a:t>aux différents acteurs :</a:t>
          </a:r>
        </a:p>
        <a:p>
          <a:r>
            <a:rPr lang="fr-BE" sz="1600">
              <a:solidFill>
                <a:schemeClr val="bg1"/>
              </a:solidFill>
            </a:rPr>
            <a:t> SISP, AR, ING TS, PEB </a:t>
          </a:r>
          <a:r>
            <a:rPr lang="fr-BE" sz="1600"/>
            <a:t>et STAB</a:t>
          </a:r>
          <a:endParaRPr lang="fr-FR" sz="1600"/>
        </a:p>
      </dgm:t>
    </dgm:pt>
    <dgm:pt modelId="{E719FE0F-DE0C-41DF-B2A3-8389368F7DF9}" type="parTrans" cxnId="{2E9DA71E-D74D-4FDF-809F-34722B6FB3FA}">
      <dgm:prSet/>
      <dgm:spPr/>
      <dgm:t>
        <a:bodyPr/>
        <a:lstStyle/>
        <a:p>
          <a:endParaRPr lang="fr-FR"/>
        </a:p>
      </dgm:t>
    </dgm:pt>
    <dgm:pt modelId="{8E1AC10F-786F-42DF-9559-92E70E9ADA37}" type="sibTrans" cxnId="{2E9DA71E-D74D-4FDF-809F-34722B6FB3FA}">
      <dgm:prSet/>
      <dgm:spPr/>
      <dgm:t>
        <a:bodyPr/>
        <a:lstStyle/>
        <a:p>
          <a:endParaRPr lang="fr-FR"/>
        </a:p>
      </dgm:t>
    </dgm:pt>
    <dgm:pt modelId="{B30A1FF0-2E71-4737-BFF9-C97CDFB42719}">
      <dgm:prSet phldrT="[Texte]" custT="1"/>
      <dgm:spPr/>
      <dgm:t>
        <a:bodyPr/>
        <a:lstStyle/>
        <a:p>
          <a:r>
            <a:rPr lang="fr-BE" sz="1400" kern="1200"/>
            <a:t>Analyse</a:t>
          </a:r>
          <a:endParaRPr lang="fr-FR" sz="1400" kern="1200"/>
        </a:p>
      </dgm:t>
    </dgm:pt>
    <dgm:pt modelId="{79F0A8DE-B325-4412-A64E-6CF9E4B2ABC8}" type="parTrans" cxnId="{93ACED23-15CA-4C8B-A60B-75C39E75A3C1}">
      <dgm:prSet/>
      <dgm:spPr/>
      <dgm:t>
        <a:bodyPr/>
        <a:lstStyle/>
        <a:p>
          <a:endParaRPr lang="fr-FR"/>
        </a:p>
      </dgm:t>
    </dgm:pt>
    <dgm:pt modelId="{A585B077-75BC-42D3-B477-7CB5CB672841}" type="sibTrans" cxnId="{93ACED23-15CA-4C8B-A60B-75C39E75A3C1}">
      <dgm:prSet/>
      <dgm:spPr/>
      <dgm:t>
        <a:bodyPr/>
        <a:lstStyle/>
        <a:p>
          <a:endParaRPr lang="fr-FR"/>
        </a:p>
      </dgm:t>
    </dgm:pt>
    <dgm:pt modelId="{5FF00EEE-AD60-438F-9432-A0A2085E506F}">
      <dgm:prSet phldrT="[Texte]" custT="1"/>
      <dgm:spPr/>
      <dgm:t>
        <a:bodyPr/>
        <a:lstStyle/>
        <a:p>
          <a:r>
            <a:rPr lang="fr-BE" sz="1200" kern="1200">
              <a:solidFill>
                <a:prstClr val="white"/>
              </a:solidFill>
              <a:latin typeface="Omnes Regular"/>
              <a:ea typeface="+mn-ea"/>
              <a:cs typeface="+mn-cs"/>
            </a:rPr>
            <a:t>Signature du bureau d’étude et du fonctionnaire dirigeant SISP (gestionnaire de chantier de la SISP)</a:t>
          </a:r>
          <a:endParaRPr lang="fr-FR" sz="1200" strike="sngStrike" kern="1200"/>
        </a:p>
      </dgm:t>
    </dgm:pt>
    <dgm:pt modelId="{90D2181D-B428-4118-975D-C15A520C94CE}" type="parTrans" cxnId="{9C7EEB00-474A-4BD7-9993-A7A7D03633E4}">
      <dgm:prSet/>
      <dgm:spPr/>
      <dgm:t>
        <a:bodyPr/>
        <a:lstStyle/>
        <a:p>
          <a:endParaRPr lang="fr-FR"/>
        </a:p>
      </dgm:t>
    </dgm:pt>
    <dgm:pt modelId="{E0FC6129-BC9E-444C-B63F-869A32EFE396}" type="sibTrans" cxnId="{9C7EEB00-474A-4BD7-9993-A7A7D03633E4}">
      <dgm:prSet/>
      <dgm:spPr/>
      <dgm:t>
        <a:bodyPr/>
        <a:lstStyle/>
        <a:p>
          <a:endParaRPr lang="fr-FR"/>
        </a:p>
      </dgm:t>
    </dgm:pt>
    <dgm:pt modelId="{1FDE8032-3F51-47CA-90A9-7DBA00D3356F}">
      <dgm:prSet custT="1"/>
      <dgm:spPr/>
      <dgm:t>
        <a:bodyPr/>
        <a:lstStyle/>
        <a:p>
          <a:r>
            <a:rPr lang="fr-BE" sz="1100" kern="1200"/>
            <a:t>AR</a:t>
          </a:r>
          <a:r>
            <a:rPr lang="fr-BE" sz="1100" kern="1200">
              <a:solidFill>
                <a:schemeClr val="bg1"/>
              </a:solidFill>
            </a:rPr>
            <a:t>, ING TS, </a:t>
          </a:r>
          <a:r>
            <a:rPr lang="fr-BE" sz="1100" kern="1200"/>
            <a:t>PEB et STAB et SISP </a:t>
          </a:r>
          <a:r>
            <a:rPr lang="fr-BE" sz="1100" kern="1200">
              <a:solidFill>
                <a:prstClr val="white"/>
              </a:solidFill>
              <a:latin typeface="Omnes Regular"/>
              <a:ea typeface="+mn-ea"/>
              <a:cs typeface="+mn-cs"/>
            </a:rPr>
            <a:t>analysent les FT suivant </a:t>
          </a:r>
          <a:r>
            <a:rPr lang="fr-BE" sz="1100" kern="1200"/>
            <a:t>le CSC . Ils transmettent leurs accords / accords avec remarques / désaccord à l’ENTR.</a:t>
          </a:r>
          <a:endParaRPr lang="fr-FR" sz="1100" kern="1200"/>
        </a:p>
      </dgm:t>
    </dgm:pt>
    <dgm:pt modelId="{286FE8F9-4DAF-4C6A-AF85-B49412FC40FB}" type="parTrans" cxnId="{100C807D-EFDC-4219-88C8-F89E02DE80AB}">
      <dgm:prSet/>
      <dgm:spPr/>
      <dgm:t>
        <a:bodyPr/>
        <a:lstStyle/>
        <a:p>
          <a:endParaRPr lang="fr-FR"/>
        </a:p>
      </dgm:t>
    </dgm:pt>
    <dgm:pt modelId="{E359B720-072A-4A02-9A0F-ECC1693E57BB}" type="sibTrans" cxnId="{100C807D-EFDC-4219-88C8-F89E02DE80AB}">
      <dgm:prSet/>
      <dgm:spPr/>
      <dgm:t>
        <a:bodyPr/>
        <a:lstStyle/>
        <a:p>
          <a:endParaRPr lang="fr-FR"/>
        </a:p>
      </dgm:t>
    </dgm:pt>
    <dgm:pt modelId="{AB65EF95-15DE-4EAE-BE11-AF221DA679AD}">
      <dgm:prSet custT="1"/>
      <dgm:spPr/>
      <dgm:t>
        <a:bodyPr/>
        <a:lstStyle/>
        <a:p>
          <a:r>
            <a:rPr lang="fr-BE" sz="1400"/>
            <a:t> EG transmet une FT mise à jour tenant compte des remarques</a:t>
          </a:r>
          <a:endParaRPr lang="fr-FR" sz="1400"/>
        </a:p>
      </dgm:t>
    </dgm:pt>
    <dgm:pt modelId="{CE418B78-E806-4F25-BE04-49DF81E2D651}" type="parTrans" cxnId="{D03A9DE2-4016-4A6D-B6AC-224BE011EAEF}">
      <dgm:prSet/>
      <dgm:spPr/>
      <dgm:t>
        <a:bodyPr/>
        <a:lstStyle/>
        <a:p>
          <a:endParaRPr lang="fr-FR"/>
        </a:p>
      </dgm:t>
    </dgm:pt>
    <dgm:pt modelId="{71E35B6F-581E-426F-A782-E2CF6FF2C960}" type="sibTrans" cxnId="{D03A9DE2-4016-4A6D-B6AC-224BE011EAEF}">
      <dgm:prSet/>
      <dgm:spPr/>
      <dgm:t>
        <a:bodyPr/>
        <a:lstStyle/>
        <a:p>
          <a:endParaRPr lang="fr-FR"/>
        </a:p>
      </dgm:t>
    </dgm:pt>
    <dgm:pt modelId="{A1200979-C945-42B4-B5E6-93B77CC8507E}" type="pres">
      <dgm:prSet presAssocID="{EE368674-DDA0-458D-A4FC-11C15D29A4C0}" presName="Name0" presStyleCnt="0">
        <dgm:presLayoutVars>
          <dgm:dir/>
          <dgm:resizeHandles val="exact"/>
        </dgm:presLayoutVars>
      </dgm:prSet>
      <dgm:spPr/>
    </dgm:pt>
    <dgm:pt modelId="{80D8E0C1-E014-4C9D-82C7-5F09B1B976AA}" type="pres">
      <dgm:prSet presAssocID="{041FEE8F-1D3C-4D93-9372-A60623F3C59F}" presName="node" presStyleLbl="node1" presStyleIdx="0" presStyleCnt="4" custScaleX="76361" custLinFactNeighborX="-459" custLinFactNeighborY="2069">
        <dgm:presLayoutVars>
          <dgm:bulletEnabled val="1"/>
        </dgm:presLayoutVars>
      </dgm:prSet>
      <dgm:spPr/>
    </dgm:pt>
    <dgm:pt modelId="{15632F2B-F527-4DAF-8ADC-66E634007CFE}" type="pres">
      <dgm:prSet presAssocID="{8E1AC10F-786F-42DF-9559-92E70E9ADA37}" presName="sibTrans" presStyleLbl="sibTrans2D1" presStyleIdx="0" presStyleCnt="3" custLinFactNeighborX="5614" custLinFactNeighborY="-12033"/>
      <dgm:spPr/>
    </dgm:pt>
    <dgm:pt modelId="{1D02FFFF-9EB1-4A15-9186-6DBC7976826A}" type="pres">
      <dgm:prSet presAssocID="{8E1AC10F-786F-42DF-9559-92E70E9ADA37}" presName="connectorText" presStyleLbl="sibTrans2D1" presStyleIdx="0" presStyleCnt="3"/>
      <dgm:spPr/>
    </dgm:pt>
    <dgm:pt modelId="{448C1380-80BA-458E-8743-53E64A123CBF}" type="pres">
      <dgm:prSet presAssocID="{B30A1FF0-2E71-4737-BFF9-C97CDFB42719}" presName="node" presStyleLbl="node1" presStyleIdx="1" presStyleCnt="4" custLinFactNeighborX="-36991" custLinFactNeighborY="975">
        <dgm:presLayoutVars>
          <dgm:bulletEnabled val="1"/>
        </dgm:presLayoutVars>
      </dgm:prSet>
      <dgm:spPr/>
    </dgm:pt>
    <dgm:pt modelId="{32361850-48AC-4AFB-8ABB-7CCDD8EB2DD5}" type="pres">
      <dgm:prSet presAssocID="{A585B077-75BC-42D3-B477-7CB5CB672841}" presName="sibTrans" presStyleLbl="sibTrans2D1" presStyleIdx="1" presStyleCnt="3"/>
      <dgm:spPr/>
    </dgm:pt>
    <dgm:pt modelId="{F91F6B97-3695-44DC-B9CB-C1E70EBBA7EB}" type="pres">
      <dgm:prSet presAssocID="{A585B077-75BC-42D3-B477-7CB5CB672841}" presName="connectorText" presStyleLbl="sibTrans2D1" presStyleIdx="1" presStyleCnt="3"/>
      <dgm:spPr/>
    </dgm:pt>
    <dgm:pt modelId="{3E8111C0-3E05-47C9-8078-1EF80DC006C7}" type="pres">
      <dgm:prSet presAssocID="{AB65EF95-15DE-4EAE-BE11-AF221DA679AD}" presName="node" presStyleLbl="node1" presStyleIdx="2" presStyleCnt="4">
        <dgm:presLayoutVars>
          <dgm:bulletEnabled val="1"/>
        </dgm:presLayoutVars>
      </dgm:prSet>
      <dgm:spPr/>
    </dgm:pt>
    <dgm:pt modelId="{5642ADEB-15BD-4743-B2F1-7B27D2C50111}" type="pres">
      <dgm:prSet presAssocID="{71E35B6F-581E-426F-A782-E2CF6FF2C960}" presName="sibTrans" presStyleLbl="sibTrans2D1" presStyleIdx="2" presStyleCnt="3"/>
      <dgm:spPr/>
    </dgm:pt>
    <dgm:pt modelId="{BEEA7B93-F17B-45CE-BF07-3CC36E0F575D}" type="pres">
      <dgm:prSet presAssocID="{71E35B6F-581E-426F-A782-E2CF6FF2C960}" presName="connectorText" presStyleLbl="sibTrans2D1" presStyleIdx="2" presStyleCnt="3"/>
      <dgm:spPr/>
    </dgm:pt>
    <dgm:pt modelId="{52149A87-7870-4AB8-A677-B7BF0569E009}" type="pres">
      <dgm:prSet presAssocID="{5FF00EEE-AD60-438F-9432-A0A2085E506F}" presName="node" presStyleLbl="node1" presStyleIdx="3" presStyleCnt="4" custLinFactX="15989" custLinFactNeighborX="100000" custLinFactNeighborY="3764">
        <dgm:presLayoutVars>
          <dgm:bulletEnabled val="1"/>
        </dgm:presLayoutVars>
      </dgm:prSet>
      <dgm:spPr/>
    </dgm:pt>
  </dgm:ptLst>
  <dgm:cxnLst>
    <dgm:cxn modelId="{9C7EEB00-474A-4BD7-9993-A7A7D03633E4}" srcId="{EE368674-DDA0-458D-A4FC-11C15D29A4C0}" destId="{5FF00EEE-AD60-438F-9432-A0A2085E506F}" srcOrd="3" destOrd="0" parTransId="{90D2181D-B428-4118-975D-C15A520C94CE}" sibTransId="{E0FC6129-BC9E-444C-B63F-869A32EFE396}"/>
    <dgm:cxn modelId="{2E9DA71E-D74D-4FDF-809F-34722B6FB3FA}" srcId="{EE368674-DDA0-458D-A4FC-11C15D29A4C0}" destId="{041FEE8F-1D3C-4D93-9372-A60623F3C59F}" srcOrd="0" destOrd="0" parTransId="{E719FE0F-DE0C-41DF-B2A3-8389368F7DF9}" sibTransId="{8E1AC10F-786F-42DF-9559-92E70E9ADA37}"/>
    <dgm:cxn modelId="{93ACED23-15CA-4C8B-A60B-75C39E75A3C1}" srcId="{EE368674-DDA0-458D-A4FC-11C15D29A4C0}" destId="{B30A1FF0-2E71-4737-BFF9-C97CDFB42719}" srcOrd="1" destOrd="0" parTransId="{79F0A8DE-B325-4412-A64E-6CF9E4B2ABC8}" sibTransId="{A585B077-75BC-42D3-B477-7CB5CB672841}"/>
    <dgm:cxn modelId="{67DB3C60-49B8-454A-A8BB-96CA7CBD1956}" type="presOf" srcId="{041FEE8F-1D3C-4D93-9372-A60623F3C59F}" destId="{80D8E0C1-E014-4C9D-82C7-5F09B1B976AA}" srcOrd="0" destOrd="0" presId="urn:microsoft.com/office/officeart/2005/8/layout/process1"/>
    <dgm:cxn modelId="{3C61014D-295A-463F-A8FA-C7A972B44C10}" type="presOf" srcId="{A585B077-75BC-42D3-B477-7CB5CB672841}" destId="{F91F6B97-3695-44DC-B9CB-C1E70EBBA7EB}" srcOrd="1" destOrd="0" presId="urn:microsoft.com/office/officeart/2005/8/layout/process1"/>
    <dgm:cxn modelId="{833E9856-2613-4236-849D-4F1FD0EFE4EB}" type="presOf" srcId="{71E35B6F-581E-426F-A782-E2CF6FF2C960}" destId="{BEEA7B93-F17B-45CE-BF07-3CC36E0F575D}" srcOrd="1" destOrd="0" presId="urn:microsoft.com/office/officeart/2005/8/layout/process1"/>
    <dgm:cxn modelId="{100C807D-EFDC-4219-88C8-F89E02DE80AB}" srcId="{B30A1FF0-2E71-4737-BFF9-C97CDFB42719}" destId="{1FDE8032-3F51-47CA-90A9-7DBA00D3356F}" srcOrd="0" destOrd="0" parTransId="{286FE8F9-4DAF-4C6A-AF85-B49412FC40FB}" sibTransId="{E359B720-072A-4A02-9A0F-ECC1693E57BB}"/>
    <dgm:cxn modelId="{6B37EF8E-FB8F-4642-9046-58B47815F461}" type="presOf" srcId="{AB65EF95-15DE-4EAE-BE11-AF221DA679AD}" destId="{3E8111C0-3E05-47C9-8078-1EF80DC006C7}" srcOrd="0" destOrd="0" presId="urn:microsoft.com/office/officeart/2005/8/layout/process1"/>
    <dgm:cxn modelId="{01231191-A02C-45B7-A82C-1D410249C827}" type="presOf" srcId="{1FDE8032-3F51-47CA-90A9-7DBA00D3356F}" destId="{448C1380-80BA-458E-8743-53E64A123CBF}" srcOrd="0" destOrd="1" presId="urn:microsoft.com/office/officeart/2005/8/layout/process1"/>
    <dgm:cxn modelId="{8D65F395-4AF0-411B-9A75-CAB288C1586A}" type="presOf" srcId="{5FF00EEE-AD60-438F-9432-A0A2085E506F}" destId="{52149A87-7870-4AB8-A677-B7BF0569E009}" srcOrd="0" destOrd="0" presId="urn:microsoft.com/office/officeart/2005/8/layout/process1"/>
    <dgm:cxn modelId="{A4F2CC9D-FFF4-478A-AB0A-BB13240065C9}" type="presOf" srcId="{71E35B6F-581E-426F-A782-E2CF6FF2C960}" destId="{5642ADEB-15BD-4743-B2F1-7B27D2C50111}" srcOrd="0" destOrd="0" presId="urn:microsoft.com/office/officeart/2005/8/layout/process1"/>
    <dgm:cxn modelId="{3E0DA9BE-1D01-494A-AE16-A215783B22E9}" type="presOf" srcId="{EE368674-DDA0-458D-A4FC-11C15D29A4C0}" destId="{A1200979-C945-42B4-B5E6-93B77CC8507E}" srcOrd="0" destOrd="0" presId="urn:microsoft.com/office/officeart/2005/8/layout/process1"/>
    <dgm:cxn modelId="{5498E2CC-7B32-46EA-A71A-06D5E2F6384E}" type="presOf" srcId="{A585B077-75BC-42D3-B477-7CB5CB672841}" destId="{32361850-48AC-4AFB-8ABB-7CCDD8EB2DD5}" srcOrd="0" destOrd="0" presId="urn:microsoft.com/office/officeart/2005/8/layout/process1"/>
    <dgm:cxn modelId="{89B407D4-F50F-4BB4-9202-8D4ADB3B3CF4}" type="presOf" srcId="{B30A1FF0-2E71-4737-BFF9-C97CDFB42719}" destId="{448C1380-80BA-458E-8743-53E64A123CBF}" srcOrd="0" destOrd="0" presId="urn:microsoft.com/office/officeart/2005/8/layout/process1"/>
    <dgm:cxn modelId="{2BDC5ADA-A3F9-476F-8AD8-1105C7F6A32E}" type="presOf" srcId="{8E1AC10F-786F-42DF-9559-92E70E9ADA37}" destId="{1D02FFFF-9EB1-4A15-9186-6DBC7976826A}" srcOrd="1" destOrd="0" presId="urn:microsoft.com/office/officeart/2005/8/layout/process1"/>
    <dgm:cxn modelId="{D03A9DE2-4016-4A6D-B6AC-224BE011EAEF}" srcId="{EE368674-DDA0-458D-A4FC-11C15D29A4C0}" destId="{AB65EF95-15DE-4EAE-BE11-AF221DA679AD}" srcOrd="2" destOrd="0" parTransId="{CE418B78-E806-4F25-BE04-49DF81E2D651}" sibTransId="{71E35B6F-581E-426F-A782-E2CF6FF2C960}"/>
    <dgm:cxn modelId="{6D9ADDF1-F30B-48DE-A0A6-8E317A20D439}" type="presOf" srcId="{8E1AC10F-786F-42DF-9559-92E70E9ADA37}" destId="{15632F2B-F527-4DAF-8ADC-66E634007CFE}" srcOrd="0" destOrd="0" presId="urn:microsoft.com/office/officeart/2005/8/layout/process1"/>
    <dgm:cxn modelId="{A92124EF-9444-46E8-BB17-C0875EE99EC0}" type="presParOf" srcId="{A1200979-C945-42B4-B5E6-93B77CC8507E}" destId="{80D8E0C1-E014-4C9D-82C7-5F09B1B976AA}" srcOrd="0" destOrd="0" presId="urn:microsoft.com/office/officeart/2005/8/layout/process1"/>
    <dgm:cxn modelId="{12258794-DAA0-4321-A6FA-0141A8A51657}" type="presParOf" srcId="{A1200979-C945-42B4-B5E6-93B77CC8507E}" destId="{15632F2B-F527-4DAF-8ADC-66E634007CFE}" srcOrd="1" destOrd="0" presId="urn:microsoft.com/office/officeart/2005/8/layout/process1"/>
    <dgm:cxn modelId="{050A1EBB-4506-42C2-A8F6-07CEE1DB35EF}" type="presParOf" srcId="{15632F2B-F527-4DAF-8ADC-66E634007CFE}" destId="{1D02FFFF-9EB1-4A15-9186-6DBC7976826A}" srcOrd="0" destOrd="0" presId="urn:microsoft.com/office/officeart/2005/8/layout/process1"/>
    <dgm:cxn modelId="{1152AC4D-2F28-47F3-87F6-AFE756BB764E}" type="presParOf" srcId="{A1200979-C945-42B4-B5E6-93B77CC8507E}" destId="{448C1380-80BA-458E-8743-53E64A123CBF}" srcOrd="2" destOrd="0" presId="urn:microsoft.com/office/officeart/2005/8/layout/process1"/>
    <dgm:cxn modelId="{761F6D1F-9379-49C4-BB17-60B5A7BCA8FB}" type="presParOf" srcId="{A1200979-C945-42B4-B5E6-93B77CC8507E}" destId="{32361850-48AC-4AFB-8ABB-7CCDD8EB2DD5}" srcOrd="3" destOrd="0" presId="urn:microsoft.com/office/officeart/2005/8/layout/process1"/>
    <dgm:cxn modelId="{B3F4F28A-B155-45AC-8D07-11980FDE8201}" type="presParOf" srcId="{32361850-48AC-4AFB-8ABB-7CCDD8EB2DD5}" destId="{F91F6B97-3695-44DC-B9CB-C1E70EBBA7EB}" srcOrd="0" destOrd="0" presId="urn:microsoft.com/office/officeart/2005/8/layout/process1"/>
    <dgm:cxn modelId="{F18D8F9A-64BC-43AC-9C23-F3146B7ABE22}" type="presParOf" srcId="{A1200979-C945-42B4-B5E6-93B77CC8507E}" destId="{3E8111C0-3E05-47C9-8078-1EF80DC006C7}" srcOrd="4" destOrd="0" presId="urn:microsoft.com/office/officeart/2005/8/layout/process1"/>
    <dgm:cxn modelId="{D69209CB-0581-4F54-80C3-546C0780F6D2}" type="presParOf" srcId="{A1200979-C945-42B4-B5E6-93B77CC8507E}" destId="{5642ADEB-15BD-4743-B2F1-7B27D2C50111}" srcOrd="5" destOrd="0" presId="urn:microsoft.com/office/officeart/2005/8/layout/process1"/>
    <dgm:cxn modelId="{5E0CE7B0-B33C-4F14-9D68-D4631CB8F62F}" type="presParOf" srcId="{5642ADEB-15BD-4743-B2F1-7B27D2C50111}" destId="{BEEA7B93-F17B-45CE-BF07-3CC36E0F575D}" srcOrd="0" destOrd="0" presId="urn:microsoft.com/office/officeart/2005/8/layout/process1"/>
    <dgm:cxn modelId="{2AA95DB9-F6D7-4756-8F91-F91991FC5C63}" type="presParOf" srcId="{A1200979-C945-42B4-B5E6-93B77CC8507E}" destId="{52149A87-7870-4AB8-A677-B7BF0569E009}"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E368674-DDA0-458D-A4FC-11C15D29A4C0}" type="doc">
      <dgm:prSet loTypeId="urn:microsoft.com/office/officeart/2005/8/layout/process1" loCatId="process" qsTypeId="urn:microsoft.com/office/officeart/2005/8/quickstyle/simple1" qsCatId="simple" csTypeId="urn:microsoft.com/office/officeart/2005/8/colors/colorful3" csCatId="colorful" phldr="1"/>
      <dgm:spPr/>
    </dgm:pt>
    <dgm:pt modelId="{041FEE8F-1D3C-4D93-9372-A60623F3C59F}">
      <dgm:prSet phldrT="[Texte]"/>
      <dgm:spPr/>
      <dgm:t>
        <a:bodyPr/>
        <a:lstStyle/>
        <a:p>
          <a:r>
            <a:rPr lang="fr-BE"/>
            <a:t>EG émet son décompte</a:t>
          </a:r>
          <a:endParaRPr lang="fr-FR"/>
        </a:p>
      </dgm:t>
    </dgm:pt>
    <dgm:pt modelId="{E719FE0F-DE0C-41DF-B2A3-8389368F7DF9}" type="parTrans" cxnId="{2E9DA71E-D74D-4FDF-809F-34722B6FB3FA}">
      <dgm:prSet/>
      <dgm:spPr/>
      <dgm:t>
        <a:bodyPr/>
        <a:lstStyle/>
        <a:p>
          <a:endParaRPr lang="fr-FR"/>
        </a:p>
      </dgm:t>
    </dgm:pt>
    <dgm:pt modelId="{8E1AC10F-786F-42DF-9559-92E70E9ADA37}" type="sibTrans" cxnId="{2E9DA71E-D74D-4FDF-809F-34722B6FB3FA}">
      <dgm:prSet/>
      <dgm:spPr/>
      <dgm:t>
        <a:bodyPr/>
        <a:lstStyle/>
        <a:p>
          <a:endParaRPr lang="fr-FR"/>
        </a:p>
      </dgm:t>
    </dgm:pt>
    <dgm:pt modelId="{B30A1FF0-2E71-4737-BFF9-C97CDFB42719}">
      <dgm:prSet phldrT="[Texte]"/>
      <dgm:spPr/>
      <dgm:t>
        <a:bodyPr/>
        <a:lstStyle/>
        <a:p>
          <a:r>
            <a:rPr lang="fr-BE" err="1"/>
            <a:t>Aut</a:t>
          </a:r>
          <a:r>
            <a:rPr lang="fr-BE"/>
            <a:t>. De Projet analyse le décompte, transmet ses remarques auprès d’EG et le décompte est discuté lors de la réunion suivante</a:t>
          </a:r>
          <a:endParaRPr lang="fr-FR"/>
        </a:p>
      </dgm:t>
    </dgm:pt>
    <dgm:pt modelId="{79F0A8DE-B325-4412-A64E-6CF9E4B2ABC8}" type="parTrans" cxnId="{93ACED23-15CA-4C8B-A60B-75C39E75A3C1}">
      <dgm:prSet/>
      <dgm:spPr/>
      <dgm:t>
        <a:bodyPr/>
        <a:lstStyle/>
        <a:p>
          <a:endParaRPr lang="fr-FR"/>
        </a:p>
      </dgm:t>
    </dgm:pt>
    <dgm:pt modelId="{A585B077-75BC-42D3-B477-7CB5CB672841}" type="sibTrans" cxnId="{93ACED23-15CA-4C8B-A60B-75C39E75A3C1}">
      <dgm:prSet/>
      <dgm:spPr/>
      <dgm:t>
        <a:bodyPr/>
        <a:lstStyle/>
        <a:p>
          <a:endParaRPr lang="fr-FR"/>
        </a:p>
      </dgm:t>
    </dgm:pt>
    <dgm:pt modelId="{5FF00EEE-AD60-438F-9432-A0A2085E506F}">
      <dgm:prSet phldrT="[Texte]"/>
      <dgm:spPr/>
      <dgm:t>
        <a:bodyPr/>
        <a:lstStyle/>
        <a:p>
          <a:r>
            <a:rPr lang="fr-BE"/>
            <a:t>SISP analyse et donne son accord de principe ou non sur le décompte</a:t>
          </a:r>
          <a:endParaRPr lang="fr-FR"/>
        </a:p>
      </dgm:t>
    </dgm:pt>
    <dgm:pt modelId="{90D2181D-B428-4118-975D-C15A520C94CE}" type="parTrans" cxnId="{9C7EEB00-474A-4BD7-9993-A7A7D03633E4}">
      <dgm:prSet/>
      <dgm:spPr/>
      <dgm:t>
        <a:bodyPr/>
        <a:lstStyle/>
        <a:p>
          <a:endParaRPr lang="fr-FR"/>
        </a:p>
      </dgm:t>
    </dgm:pt>
    <dgm:pt modelId="{E0FC6129-BC9E-444C-B63F-869A32EFE396}" type="sibTrans" cxnId="{9C7EEB00-474A-4BD7-9993-A7A7D03633E4}">
      <dgm:prSet/>
      <dgm:spPr/>
      <dgm:t>
        <a:bodyPr/>
        <a:lstStyle/>
        <a:p>
          <a:endParaRPr lang="fr-FR"/>
        </a:p>
      </dgm:t>
    </dgm:pt>
    <dgm:pt modelId="{9DB92FD2-79CB-4BB2-92AA-998BF28DC792}">
      <dgm:prSet custT="1"/>
      <dgm:spPr/>
      <dgm:t>
        <a:bodyPr/>
        <a:lstStyle/>
        <a:p>
          <a:r>
            <a:rPr lang="fr-BE" sz="1500" dirty="0"/>
            <a:t>AR produit le DV et la SISP le soumet à la SLRB pour information ou approbation </a:t>
          </a:r>
          <a:r>
            <a:rPr lang="fr-BE" sz="1200" i="1" dirty="0"/>
            <a:t>(cf. type de tutelle) </a:t>
          </a:r>
          <a:endParaRPr lang="fr-FR" sz="1500" i="1" dirty="0"/>
        </a:p>
      </dgm:t>
    </dgm:pt>
    <dgm:pt modelId="{23B009BC-3D20-4CB9-A3DD-B8ABA84A1011}" type="parTrans" cxnId="{1633D927-A41B-43FB-B6D7-C1D181A418E2}">
      <dgm:prSet/>
      <dgm:spPr/>
      <dgm:t>
        <a:bodyPr/>
        <a:lstStyle/>
        <a:p>
          <a:endParaRPr lang="fr-FR"/>
        </a:p>
      </dgm:t>
    </dgm:pt>
    <dgm:pt modelId="{315840C1-BA99-412A-9714-943C1998D9F7}" type="sibTrans" cxnId="{1633D927-A41B-43FB-B6D7-C1D181A418E2}">
      <dgm:prSet/>
      <dgm:spPr/>
      <dgm:t>
        <a:bodyPr/>
        <a:lstStyle/>
        <a:p>
          <a:endParaRPr lang="fr-FR"/>
        </a:p>
      </dgm:t>
    </dgm:pt>
    <dgm:pt modelId="{A1200979-C945-42B4-B5E6-93B77CC8507E}" type="pres">
      <dgm:prSet presAssocID="{EE368674-DDA0-458D-A4FC-11C15D29A4C0}" presName="Name0" presStyleCnt="0">
        <dgm:presLayoutVars>
          <dgm:dir/>
          <dgm:resizeHandles val="exact"/>
        </dgm:presLayoutVars>
      </dgm:prSet>
      <dgm:spPr/>
    </dgm:pt>
    <dgm:pt modelId="{80D8E0C1-E014-4C9D-82C7-5F09B1B976AA}" type="pres">
      <dgm:prSet presAssocID="{041FEE8F-1D3C-4D93-9372-A60623F3C59F}" presName="node" presStyleLbl="node1" presStyleIdx="0" presStyleCnt="4">
        <dgm:presLayoutVars>
          <dgm:bulletEnabled val="1"/>
        </dgm:presLayoutVars>
      </dgm:prSet>
      <dgm:spPr/>
    </dgm:pt>
    <dgm:pt modelId="{15632F2B-F527-4DAF-8ADC-66E634007CFE}" type="pres">
      <dgm:prSet presAssocID="{8E1AC10F-786F-42DF-9559-92E70E9ADA37}" presName="sibTrans" presStyleLbl="sibTrans2D1" presStyleIdx="0" presStyleCnt="3"/>
      <dgm:spPr/>
    </dgm:pt>
    <dgm:pt modelId="{1D02FFFF-9EB1-4A15-9186-6DBC7976826A}" type="pres">
      <dgm:prSet presAssocID="{8E1AC10F-786F-42DF-9559-92E70E9ADA37}" presName="connectorText" presStyleLbl="sibTrans2D1" presStyleIdx="0" presStyleCnt="3"/>
      <dgm:spPr/>
    </dgm:pt>
    <dgm:pt modelId="{448C1380-80BA-458E-8743-53E64A123CBF}" type="pres">
      <dgm:prSet presAssocID="{B30A1FF0-2E71-4737-BFF9-C97CDFB42719}" presName="node" presStyleLbl="node1" presStyleIdx="1" presStyleCnt="4">
        <dgm:presLayoutVars>
          <dgm:bulletEnabled val="1"/>
        </dgm:presLayoutVars>
      </dgm:prSet>
      <dgm:spPr/>
    </dgm:pt>
    <dgm:pt modelId="{32361850-48AC-4AFB-8ABB-7CCDD8EB2DD5}" type="pres">
      <dgm:prSet presAssocID="{A585B077-75BC-42D3-B477-7CB5CB672841}" presName="sibTrans" presStyleLbl="sibTrans2D1" presStyleIdx="1" presStyleCnt="3"/>
      <dgm:spPr/>
    </dgm:pt>
    <dgm:pt modelId="{F91F6B97-3695-44DC-B9CB-C1E70EBBA7EB}" type="pres">
      <dgm:prSet presAssocID="{A585B077-75BC-42D3-B477-7CB5CB672841}" presName="connectorText" presStyleLbl="sibTrans2D1" presStyleIdx="1" presStyleCnt="3"/>
      <dgm:spPr/>
    </dgm:pt>
    <dgm:pt modelId="{52149A87-7870-4AB8-A677-B7BF0569E009}" type="pres">
      <dgm:prSet presAssocID="{5FF00EEE-AD60-438F-9432-A0A2085E506F}" presName="node" presStyleLbl="node1" presStyleIdx="2" presStyleCnt="4">
        <dgm:presLayoutVars>
          <dgm:bulletEnabled val="1"/>
        </dgm:presLayoutVars>
      </dgm:prSet>
      <dgm:spPr/>
    </dgm:pt>
    <dgm:pt modelId="{03A41E88-8E75-41B2-9EB6-44A858F92FBA}" type="pres">
      <dgm:prSet presAssocID="{E0FC6129-BC9E-444C-B63F-869A32EFE396}" presName="sibTrans" presStyleLbl="sibTrans2D1" presStyleIdx="2" presStyleCnt="3"/>
      <dgm:spPr/>
    </dgm:pt>
    <dgm:pt modelId="{122C78F4-7EF0-47B6-A573-6A44375FCB58}" type="pres">
      <dgm:prSet presAssocID="{E0FC6129-BC9E-444C-B63F-869A32EFE396}" presName="connectorText" presStyleLbl="sibTrans2D1" presStyleIdx="2" presStyleCnt="3"/>
      <dgm:spPr/>
    </dgm:pt>
    <dgm:pt modelId="{011D7926-CE76-4DDC-A013-3348B4882B53}" type="pres">
      <dgm:prSet presAssocID="{9DB92FD2-79CB-4BB2-92AA-998BF28DC792}" presName="node" presStyleLbl="node1" presStyleIdx="3" presStyleCnt="4">
        <dgm:presLayoutVars>
          <dgm:bulletEnabled val="1"/>
        </dgm:presLayoutVars>
      </dgm:prSet>
      <dgm:spPr/>
    </dgm:pt>
  </dgm:ptLst>
  <dgm:cxnLst>
    <dgm:cxn modelId="{9C7EEB00-474A-4BD7-9993-A7A7D03633E4}" srcId="{EE368674-DDA0-458D-A4FC-11C15D29A4C0}" destId="{5FF00EEE-AD60-438F-9432-A0A2085E506F}" srcOrd="2" destOrd="0" parTransId="{90D2181D-B428-4118-975D-C15A520C94CE}" sibTransId="{E0FC6129-BC9E-444C-B63F-869A32EFE396}"/>
    <dgm:cxn modelId="{2E9DA71E-D74D-4FDF-809F-34722B6FB3FA}" srcId="{EE368674-DDA0-458D-A4FC-11C15D29A4C0}" destId="{041FEE8F-1D3C-4D93-9372-A60623F3C59F}" srcOrd="0" destOrd="0" parTransId="{E719FE0F-DE0C-41DF-B2A3-8389368F7DF9}" sibTransId="{8E1AC10F-786F-42DF-9559-92E70E9ADA37}"/>
    <dgm:cxn modelId="{93ACED23-15CA-4C8B-A60B-75C39E75A3C1}" srcId="{EE368674-DDA0-458D-A4FC-11C15D29A4C0}" destId="{B30A1FF0-2E71-4737-BFF9-C97CDFB42719}" srcOrd="1" destOrd="0" parTransId="{79F0A8DE-B325-4412-A64E-6CF9E4B2ABC8}" sibTransId="{A585B077-75BC-42D3-B477-7CB5CB672841}"/>
    <dgm:cxn modelId="{1633D927-A41B-43FB-B6D7-C1D181A418E2}" srcId="{EE368674-DDA0-458D-A4FC-11C15D29A4C0}" destId="{9DB92FD2-79CB-4BB2-92AA-998BF28DC792}" srcOrd="3" destOrd="0" parTransId="{23B009BC-3D20-4CB9-A3DD-B8ABA84A1011}" sibTransId="{315840C1-BA99-412A-9714-943C1998D9F7}"/>
    <dgm:cxn modelId="{2E3D2028-E6B3-43B2-B94C-42CAE4087A11}" type="presOf" srcId="{9DB92FD2-79CB-4BB2-92AA-998BF28DC792}" destId="{011D7926-CE76-4DDC-A013-3348B4882B53}" srcOrd="0" destOrd="0" presId="urn:microsoft.com/office/officeart/2005/8/layout/process1"/>
    <dgm:cxn modelId="{67DB3C60-49B8-454A-A8BB-96CA7CBD1956}" type="presOf" srcId="{041FEE8F-1D3C-4D93-9372-A60623F3C59F}" destId="{80D8E0C1-E014-4C9D-82C7-5F09B1B976AA}" srcOrd="0" destOrd="0" presId="urn:microsoft.com/office/officeart/2005/8/layout/process1"/>
    <dgm:cxn modelId="{3C61014D-295A-463F-A8FA-C7A972B44C10}" type="presOf" srcId="{A585B077-75BC-42D3-B477-7CB5CB672841}" destId="{F91F6B97-3695-44DC-B9CB-C1E70EBBA7EB}" srcOrd="1" destOrd="0" presId="urn:microsoft.com/office/officeart/2005/8/layout/process1"/>
    <dgm:cxn modelId="{8D65F395-4AF0-411B-9A75-CAB288C1586A}" type="presOf" srcId="{5FF00EEE-AD60-438F-9432-A0A2085E506F}" destId="{52149A87-7870-4AB8-A677-B7BF0569E009}" srcOrd="0" destOrd="0" presId="urn:microsoft.com/office/officeart/2005/8/layout/process1"/>
    <dgm:cxn modelId="{A4B86597-C382-44A2-B2FD-8C12ABEA4B7B}" type="presOf" srcId="{E0FC6129-BC9E-444C-B63F-869A32EFE396}" destId="{122C78F4-7EF0-47B6-A573-6A44375FCB58}" srcOrd="1" destOrd="0" presId="urn:microsoft.com/office/officeart/2005/8/layout/process1"/>
    <dgm:cxn modelId="{3E0DA9BE-1D01-494A-AE16-A215783B22E9}" type="presOf" srcId="{EE368674-DDA0-458D-A4FC-11C15D29A4C0}" destId="{A1200979-C945-42B4-B5E6-93B77CC8507E}" srcOrd="0" destOrd="0" presId="urn:microsoft.com/office/officeart/2005/8/layout/process1"/>
    <dgm:cxn modelId="{5498E2CC-7B32-46EA-A71A-06D5E2F6384E}" type="presOf" srcId="{A585B077-75BC-42D3-B477-7CB5CB672841}" destId="{32361850-48AC-4AFB-8ABB-7CCDD8EB2DD5}" srcOrd="0" destOrd="0" presId="urn:microsoft.com/office/officeart/2005/8/layout/process1"/>
    <dgm:cxn modelId="{89B407D4-F50F-4BB4-9202-8D4ADB3B3CF4}" type="presOf" srcId="{B30A1FF0-2E71-4737-BFF9-C97CDFB42719}" destId="{448C1380-80BA-458E-8743-53E64A123CBF}" srcOrd="0" destOrd="0" presId="urn:microsoft.com/office/officeart/2005/8/layout/process1"/>
    <dgm:cxn modelId="{2BDC5ADA-A3F9-476F-8AD8-1105C7F6A32E}" type="presOf" srcId="{8E1AC10F-786F-42DF-9559-92E70E9ADA37}" destId="{1D02FFFF-9EB1-4A15-9186-6DBC7976826A}" srcOrd="1" destOrd="0" presId="urn:microsoft.com/office/officeart/2005/8/layout/process1"/>
    <dgm:cxn modelId="{FB67D0E8-F78C-4429-BAD2-4655DB4E8D9B}" type="presOf" srcId="{E0FC6129-BC9E-444C-B63F-869A32EFE396}" destId="{03A41E88-8E75-41B2-9EB6-44A858F92FBA}" srcOrd="0" destOrd="0" presId="urn:microsoft.com/office/officeart/2005/8/layout/process1"/>
    <dgm:cxn modelId="{6D9ADDF1-F30B-48DE-A0A6-8E317A20D439}" type="presOf" srcId="{8E1AC10F-786F-42DF-9559-92E70E9ADA37}" destId="{15632F2B-F527-4DAF-8ADC-66E634007CFE}" srcOrd="0" destOrd="0" presId="urn:microsoft.com/office/officeart/2005/8/layout/process1"/>
    <dgm:cxn modelId="{A92124EF-9444-46E8-BB17-C0875EE99EC0}" type="presParOf" srcId="{A1200979-C945-42B4-B5E6-93B77CC8507E}" destId="{80D8E0C1-E014-4C9D-82C7-5F09B1B976AA}" srcOrd="0" destOrd="0" presId="urn:microsoft.com/office/officeart/2005/8/layout/process1"/>
    <dgm:cxn modelId="{12258794-DAA0-4321-A6FA-0141A8A51657}" type="presParOf" srcId="{A1200979-C945-42B4-B5E6-93B77CC8507E}" destId="{15632F2B-F527-4DAF-8ADC-66E634007CFE}" srcOrd="1" destOrd="0" presId="urn:microsoft.com/office/officeart/2005/8/layout/process1"/>
    <dgm:cxn modelId="{050A1EBB-4506-42C2-A8F6-07CEE1DB35EF}" type="presParOf" srcId="{15632F2B-F527-4DAF-8ADC-66E634007CFE}" destId="{1D02FFFF-9EB1-4A15-9186-6DBC7976826A}" srcOrd="0" destOrd="0" presId="urn:microsoft.com/office/officeart/2005/8/layout/process1"/>
    <dgm:cxn modelId="{1152AC4D-2F28-47F3-87F6-AFE756BB764E}" type="presParOf" srcId="{A1200979-C945-42B4-B5E6-93B77CC8507E}" destId="{448C1380-80BA-458E-8743-53E64A123CBF}" srcOrd="2" destOrd="0" presId="urn:microsoft.com/office/officeart/2005/8/layout/process1"/>
    <dgm:cxn modelId="{761F6D1F-9379-49C4-BB17-60B5A7BCA8FB}" type="presParOf" srcId="{A1200979-C945-42B4-B5E6-93B77CC8507E}" destId="{32361850-48AC-4AFB-8ABB-7CCDD8EB2DD5}" srcOrd="3" destOrd="0" presId="urn:microsoft.com/office/officeart/2005/8/layout/process1"/>
    <dgm:cxn modelId="{B3F4F28A-B155-45AC-8D07-11980FDE8201}" type="presParOf" srcId="{32361850-48AC-4AFB-8ABB-7CCDD8EB2DD5}" destId="{F91F6B97-3695-44DC-B9CB-C1E70EBBA7EB}" srcOrd="0" destOrd="0" presId="urn:microsoft.com/office/officeart/2005/8/layout/process1"/>
    <dgm:cxn modelId="{2AA95DB9-F6D7-4756-8F91-F91991FC5C63}" type="presParOf" srcId="{A1200979-C945-42B4-B5E6-93B77CC8507E}" destId="{52149A87-7870-4AB8-A677-B7BF0569E009}" srcOrd="4" destOrd="0" presId="urn:microsoft.com/office/officeart/2005/8/layout/process1"/>
    <dgm:cxn modelId="{06665D65-F187-4FF7-974C-31F18E073910}" type="presParOf" srcId="{A1200979-C945-42B4-B5E6-93B77CC8507E}" destId="{03A41E88-8E75-41B2-9EB6-44A858F92FBA}" srcOrd="5" destOrd="0" presId="urn:microsoft.com/office/officeart/2005/8/layout/process1"/>
    <dgm:cxn modelId="{646DEB27-1F8F-4CD0-BDF3-FFC9BBDA6003}" type="presParOf" srcId="{03A41E88-8E75-41B2-9EB6-44A858F92FBA}" destId="{122C78F4-7EF0-47B6-A573-6A44375FCB58}" srcOrd="0" destOrd="0" presId="urn:microsoft.com/office/officeart/2005/8/layout/process1"/>
    <dgm:cxn modelId="{9393D670-E372-4FEA-921A-F638DAF017F4}" type="presParOf" srcId="{A1200979-C945-42B4-B5E6-93B77CC8507E}" destId="{011D7926-CE76-4DDC-A013-3348B4882B53}"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D8E0C1-E014-4C9D-82C7-5F09B1B976AA}">
      <dsp:nvSpPr>
        <dsp:cNvPr id="0" name=""/>
        <dsp:cNvSpPr/>
      </dsp:nvSpPr>
      <dsp:spPr>
        <a:xfrm>
          <a:off x="1735" y="293095"/>
          <a:ext cx="1095360" cy="2069342"/>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r-BE" sz="1600" b="1" kern="1200"/>
            <a:t>EG émet sa FT </a:t>
          </a:r>
          <a:r>
            <a:rPr lang="fr-BE" sz="1600" kern="1200"/>
            <a:t>aux différents acteurs :</a:t>
          </a:r>
        </a:p>
        <a:p>
          <a:pPr marL="0" lvl="0" indent="0" algn="ctr" defTabSz="711200">
            <a:lnSpc>
              <a:spcPct val="90000"/>
            </a:lnSpc>
            <a:spcBef>
              <a:spcPct val="0"/>
            </a:spcBef>
            <a:spcAft>
              <a:spcPct val="35000"/>
            </a:spcAft>
            <a:buNone/>
          </a:pPr>
          <a:r>
            <a:rPr lang="fr-BE" sz="1600" kern="1200">
              <a:solidFill>
                <a:schemeClr val="bg1"/>
              </a:solidFill>
            </a:rPr>
            <a:t> SISP, AR, ING TS, PEB </a:t>
          </a:r>
          <a:r>
            <a:rPr lang="fr-BE" sz="1600" kern="1200"/>
            <a:t>et STAB</a:t>
          </a:r>
          <a:endParaRPr lang="fr-FR" sz="1600" kern="1200"/>
        </a:p>
      </dsp:txBody>
      <dsp:txXfrm>
        <a:off x="33817" y="325177"/>
        <a:ext cx="1031196" cy="2005178"/>
      </dsp:txXfrm>
    </dsp:sp>
    <dsp:sp modelId="{15632F2B-F527-4DAF-8ADC-66E634007CFE}">
      <dsp:nvSpPr>
        <dsp:cNvPr id="0" name=""/>
        <dsp:cNvSpPr/>
      </dsp:nvSpPr>
      <dsp:spPr>
        <a:xfrm rot="21552230">
          <a:off x="1198965" y="1096871"/>
          <a:ext cx="193027" cy="355743"/>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fr-FR" sz="1500" kern="1200"/>
        </a:p>
      </dsp:txBody>
      <dsp:txXfrm>
        <a:off x="1198968" y="1168422"/>
        <a:ext cx="135119" cy="213445"/>
      </dsp:txXfrm>
    </dsp:sp>
    <dsp:sp modelId="{448C1380-80BA-458E-8743-53E64A123CBF}">
      <dsp:nvSpPr>
        <dsp:cNvPr id="0" name=""/>
        <dsp:cNvSpPr/>
      </dsp:nvSpPr>
      <dsp:spPr>
        <a:xfrm>
          <a:off x="1461263" y="270456"/>
          <a:ext cx="1434450" cy="2069342"/>
        </a:xfrm>
        <a:prstGeom prst="roundRect">
          <a:avLst>
            <a:gd name="adj" fmla="val 10000"/>
          </a:avLst>
        </a:prstGeom>
        <a:solidFill>
          <a:schemeClr val="accent3">
            <a:hueOff val="-2959"/>
            <a:satOff val="0"/>
            <a:lumOff val="-228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fr-BE" sz="1400" kern="1200"/>
            <a:t>Analyse</a:t>
          </a:r>
          <a:endParaRPr lang="fr-FR" sz="1400" kern="1200"/>
        </a:p>
        <a:p>
          <a:pPr marL="57150" lvl="1" indent="-57150" algn="l" defTabSz="488950">
            <a:lnSpc>
              <a:spcPct val="90000"/>
            </a:lnSpc>
            <a:spcBef>
              <a:spcPct val="0"/>
            </a:spcBef>
            <a:spcAft>
              <a:spcPct val="15000"/>
            </a:spcAft>
            <a:buChar char="•"/>
          </a:pPr>
          <a:r>
            <a:rPr lang="fr-BE" sz="1100" kern="1200"/>
            <a:t>AR</a:t>
          </a:r>
          <a:r>
            <a:rPr lang="fr-BE" sz="1100" kern="1200">
              <a:solidFill>
                <a:schemeClr val="bg1"/>
              </a:solidFill>
            </a:rPr>
            <a:t>, ING TS, </a:t>
          </a:r>
          <a:r>
            <a:rPr lang="fr-BE" sz="1100" kern="1200"/>
            <a:t>PEB et STAB et SISP </a:t>
          </a:r>
          <a:r>
            <a:rPr lang="fr-BE" sz="1100" kern="1200">
              <a:solidFill>
                <a:prstClr val="white"/>
              </a:solidFill>
              <a:latin typeface="Omnes Regular"/>
              <a:ea typeface="+mn-ea"/>
              <a:cs typeface="+mn-cs"/>
            </a:rPr>
            <a:t>analysent les FT suivant </a:t>
          </a:r>
          <a:r>
            <a:rPr lang="fr-BE" sz="1100" kern="1200"/>
            <a:t>le CSC . Ils transmettent leurs accords / accords avec remarques / désaccord à l’ENTR.</a:t>
          </a:r>
          <a:endParaRPr lang="fr-FR" sz="1100" kern="1200"/>
        </a:p>
      </dsp:txBody>
      <dsp:txXfrm>
        <a:off x="1503277" y="312470"/>
        <a:ext cx="1350422" cy="1985314"/>
      </dsp:txXfrm>
    </dsp:sp>
    <dsp:sp modelId="{32361850-48AC-4AFB-8ABB-7CCDD8EB2DD5}">
      <dsp:nvSpPr>
        <dsp:cNvPr id="0" name=""/>
        <dsp:cNvSpPr/>
      </dsp:nvSpPr>
      <dsp:spPr>
        <a:xfrm rot="21568764">
          <a:off x="3092212" y="1117061"/>
          <a:ext cx="416611" cy="355743"/>
        </a:xfrm>
        <a:prstGeom prst="rightArrow">
          <a:avLst>
            <a:gd name="adj1" fmla="val 60000"/>
            <a:gd name="adj2" fmla="val 50000"/>
          </a:avLst>
        </a:prstGeom>
        <a:solidFill>
          <a:schemeClr val="accent3">
            <a:hueOff val="-4439"/>
            <a:satOff val="0"/>
            <a:lumOff val="-3431"/>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fr-FR" sz="1500" kern="1200"/>
        </a:p>
      </dsp:txBody>
      <dsp:txXfrm>
        <a:off x="3092214" y="1188695"/>
        <a:ext cx="309888" cy="213445"/>
      </dsp:txXfrm>
    </dsp:sp>
    <dsp:sp modelId="{3E8111C0-3E05-47C9-8078-1EF80DC006C7}">
      <dsp:nvSpPr>
        <dsp:cNvPr id="0" name=""/>
        <dsp:cNvSpPr/>
      </dsp:nvSpPr>
      <dsp:spPr>
        <a:xfrm>
          <a:off x="3681741" y="250280"/>
          <a:ext cx="1434450" cy="2069342"/>
        </a:xfrm>
        <a:prstGeom prst="roundRect">
          <a:avLst>
            <a:gd name="adj" fmla="val 10000"/>
          </a:avLst>
        </a:prstGeom>
        <a:solidFill>
          <a:schemeClr val="accent3">
            <a:hueOff val="-5919"/>
            <a:satOff val="0"/>
            <a:lumOff val="-457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BE" sz="1400" kern="1200"/>
            <a:t> EG transmet une FT mise à jour tenant compte des remarques</a:t>
          </a:r>
          <a:endParaRPr lang="fr-FR" sz="1400" kern="1200"/>
        </a:p>
      </dsp:txBody>
      <dsp:txXfrm>
        <a:off x="3723755" y="292294"/>
        <a:ext cx="1350422" cy="1985314"/>
      </dsp:txXfrm>
    </dsp:sp>
    <dsp:sp modelId="{5642ADEB-15BD-4743-B2F1-7B27D2C50111}">
      <dsp:nvSpPr>
        <dsp:cNvPr id="0" name=""/>
        <dsp:cNvSpPr/>
      </dsp:nvSpPr>
      <dsp:spPr>
        <a:xfrm rot="132979">
          <a:off x="5260614" y="1146360"/>
          <a:ext cx="306648" cy="355743"/>
        </a:xfrm>
        <a:prstGeom prst="rightArrow">
          <a:avLst>
            <a:gd name="adj1" fmla="val 60000"/>
            <a:gd name="adj2" fmla="val 50000"/>
          </a:avLst>
        </a:prstGeom>
        <a:solidFill>
          <a:schemeClr val="accent3">
            <a:hueOff val="-8878"/>
            <a:satOff val="0"/>
            <a:lumOff val="-6862"/>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fr-FR" sz="1500" kern="1200"/>
        </a:p>
      </dsp:txBody>
      <dsp:txXfrm>
        <a:off x="5260648" y="1215730"/>
        <a:ext cx="214654" cy="213445"/>
      </dsp:txXfrm>
    </dsp:sp>
    <dsp:sp modelId="{52149A87-7870-4AB8-A677-B7BF0569E009}">
      <dsp:nvSpPr>
        <dsp:cNvPr id="0" name=""/>
        <dsp:cNvSpPr/>
      </dsp:nvSpPr>
      <dsp:spPr>
        <a:xfrm>
          <a:off x="5694341" y="328170"/>
          <a:ext cx="1434450" cy="2069342"/>
        </a:xfrm>
        <a:prstGeom prst="roundRect">
          <a:avLst>
            <a:gd name="adj" fmla="val 10000"/>
          </a:avLst>
        </a:prstGeom>
        <a:solidFill>
          <a:schemeClr val="accent3">
            <a:hueOff val="-8878"/>
            <a:satOff val="0"/>
            <a:lumOff val="-686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fr-BE" sz="1200" kern="1200">
              <a:solidFill>
                <a:prstClr val="white"/>
              </a:solidFill>
              <a:latin typeface="Omnes Regular"/>
              <a:ea typeface="+mn-ea"/>
              <a:cs typeface="+mn-cs"/>
            </a:rPr>
            <a:t>Signature du bureau d’étude et du fonctionnaire dirigeant SISP (gestionnaire de chantier de la SISP)</a:t>
          </a:r>
          <a:endParaRPr lang="fr-FR" sz="1200" strike="sngStrike" kern="1200"/>
        </a:p>
      </dsp:txBody>
      <dsp:txXfrm>
        <a:off x="5736355" y="370184"/>
        <a:ext cx="1350422" cy="19853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D8E0C1-E014-4C9D-82C7-5F09B1B976AA}">
      <dsp:nvSpPr>
        <dsp:cNvPr id="0" name=""/>
        <dsp:cNvSpPr/>
      </dsp:nvSpPr>
      <dsp:spPr>
        <a:xfrm>
          <a:off x="3480" y="464232"/>
          <a:ext cx="1521907" cy="2111646"/>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fr-BE" sz="1500" kern="1200"/>
            <a:t>EG émet son décompte</a:t>
          </a:r>
          <a:endParaRPr lang="fr-FR" sz="1500" kern="1200"/>
        </a:p>
      </dsp:txBody>
      <dsp:txXfrm>
        <a:off x="48055" y="508807"/>
        <a:ext cx="1432757" cy="2022496"/>
      </dsp:txXfrm>
    </dsp:sp>
    <dsp:sp modelId="{15632F2B-F527-4DAF-8ADC-66E634007CFE}">
      <dsp:nvSpPr>
        <dsp:cNvPr id="0" name=""/>
        <dsp:cNvSpPr/>
      </dsp:nvSpPr>
      <dsp:spPr>
        <a:xfrm>
          <a:off x="1677578" y="1331339"/>
          <a:ext cx="322644" cy="377433"/>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fr-FR" sz="1200" kern="1200"/>
        </a:p>
      </dsp:txBody>
      <dsp:txXfrm>
        <a:off x="1677578" y="1406826"/>
        <a:ext cx="225851" cy="226459"/>
      </dsp:txXfrm>
    </dsp:sp>
    <dsp:sp modelId="{448C1380-80BA-458E-8743-53E64A123CBF}">
      <dsp:nvSpPr>
        <dsp:cNvPr id="0" name=""/>
        <dsp:cNvSpPr/>
      </dsp:nvSpPr>
      <dsp:spPr>
        <a:xfrm>
          <a:off x="2134151" y="464232"/>
          <a:ext cx="1521907" cy="2111646"/>
        </a:xfrm>
        <a:prstGeom prst="roundRect">
          <a:avLst>
            <a:gd name="adj" fmla="val 10000"/>
          </a:avLst>
        </a:prstGeom>
        <a:solidFill>
          <a:schemeClr val="accent3">
            <a:hueOff val="-2959"/>
            <a:satOff val="0"/>
            <a:lumOff val="-228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fr-BE" sz="1500" kern="1200" err="1"/>
            <a:t>Aut</a:t>
          </a:r>
          <a:r>
            <a:rPr lang="fr-BE" sz="1500" kern="1200"/>
            <a:t>. De Projet analyse le décompte, transmet ses remarques auprès d’EG et le décompte est discuté lors de la réunion suivante</a:t>
          </a:r>
          <a:endParaRPr lang="fr-FR" sz="1500" kern="1200"/>
        </a:p>
      </dsp:txBody>
      <dsp:txXfrm>
        <a:off x="2178726" y="508807"/>
        <a:ext cx="1432757" cy="2022496"/>
      </dsp:txXfrm>
    </dsp:sp>
    <dsp:sp modelId="{32361850-48AC-4AFB-8ABB-7CCDD8EB2DD5}">
      <dsp:nvSpPr>
        <dsp:cNvPr id="0" name=""/>
        <dsp:cNvSpPr/>
      </dsp:nvSpPr>
      <dsp:spPr>
        <a:xfrm>
          <a:off x="3808249" y="1331339"/>
          <a:ext cx="322644" cy="377433"/>
        </a:xfrm>
        <a:prstGeom prst="rightArrow">
          <a:avLst>
            <a:gd name="adj1" fmla="val 60000"/>
            <a:gd name="adj2" fmla="val 50000"/>
          </a:avLst>
        </a:prstGeom>
        <a:solidFill>
          <a:schemeClr val="accent3">
            <a:hueOff val="-4439"/>
            <a:satOff val="0"/>
            <a:lumOff val="-3431"/>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fr-FR" sz="1200" kern="1200"/>
        </a:p>
      </dsp:txBody>
      <dsp:txXfrm>
        <a:off x="3808249" y="1406826"/>
        <a:ext cx="225851" cy="226459"/>
      </dsp:txXfrm>
    </dsp:sp>
    <dsp:sp modelId="{52149A87-7870-4AB8-A677-B7BF0569E009}">
      <dsp:nvSpPr>
        <dsp:cNvPr id="0" name=""/>
        <dsp:cNvSpPr/>
      </dsp:nvSpPr>
      <dsp:spPr>
        <a:xfrm>
          <a:off x="4264821" y="464232"/>
          <a:ext cx="1521907" cy="2111646"/>
        </a:xfrm>
        <a:prstGeom prst="roundRect">
          <a:avLst>
            <a:gd name="adj" fmla="val 10000"/>
          </a:avLst>
        </a:prstGeom>
        <a:solidFill>
          <a:schemeClr val="accent3">
            <a:hueOff val="-5919"/>
            <a:satOff val="0"/>
            <a:lumOff val="-457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fr-BE" sz="1500" kern="1200"/>
            <a:t>SISP analyse et donne son accord de principe ou non sur le décompte</a:t>
          </a:r>
          <a:endParaRPr lang="fr-FR" sz="1500" kern="1200"/>
        </a:p>
      </dsp:txBody>
      <dsp:txXfrm>
        <a:off x="4309396" y="508807"/>
        <a:ext cx="1432757" cy="2022496"/>
      </dsp:txXfrm>
    </dsp:sp>
    <dsp:sp modelId="{03A41E88-8E75-41B2-9EB6-44A858F92FBA}">
      <dsp:nvSpPr>
        <dsp:cNvPr id="0" name=""/>
        <dsp:cNvSpPr/>
      </dsp:nvSpPr>
      <dsp:spPr>
        <a:xfrm>
          <a:off x="5938919" y="1331339"/>
          <a:ext cx="322644" cy="377433"/>
        </a:xfrm>
        <a:prstGeom prst="rightArrow">
          <a:avLst>
            <a:gd name="adj1" fmla="val 60000"/>
            <a:gd name="adj2" fmla="val 50000"/>
          </a:avLst>
        </a:prstGeom>
        <a:solidFill>
          <a:schemeClr val="accent3">
            <a:hueOff val="-8878"/>
            <a:satOff val="0"/>
            <a:lumOff val="-6862"/>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fr-FR" sz="1200" kern="1200"/>
        </a:p>
      </dsp:txBody>
      <dsp:txXfrm>
        <a:off x="5938919" y="1406826"/>
        <a:ext cx="225851" cy="226459"/>
      </dsp:txXfrm>
    </dsp:sp>
    <dsp:sp modelId="{011D7926-CE76-4DDC-A013-3348B4882B53}">
      <dsp:nvSpPr>
        <dsp:cNvPr id="0" name=""/>
        <dsp:cNvSpPr/>
      </dsp:nvSpPr>
      <dsp:spPr>
        <a:xfrm>
          <a:off x="6395491" y="464232"/>
          <a:ext cx="1521907" cy="2111646"/>
        </a:xfrm>
        <a:prstGeom prst="roundRect">
          <a:avLst>
            <a:gd name="adj" fmla="val 10000"/>
          </a:avLst>
        </a:prstGeom>
        <a:solidFill>
          <a:schemeClr val="accent3">
            <a:hueOff val="-8878"/>
            <a:satOff val="0"/>
            <a:lumOff val="-686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fr-BE" sz="1500" kern="1200" dirty="0"/>
            <a:t>AR produit le DV et la SISP le soumet à la SLRB pour information ou approbation </a:t>
          </a:r>
          <a:r>
            <a:rPr lang="fr-BE" sz="1200" i="1" kern="1200" dirty="0"/>
            <a:t>(cf. type de tutelle) </a:t>
          </a:r>
          <a:endParaRPr lang="fr-FR" sz="1500" i="1" kern="1200" dirty="0"/>
        </a:p>
      </dsp:txBody>
      <dsp:txXfrm>
        <a:off x="6440066" y="508807"/>
        <a:ext cx="1432757" cy="2022496"/>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306FDD-E60A-DF40-892D-7B3BC8D2632E}" type="datetimeFigureOut">
              <a:rPr lang="fr-FR" smtClean="0"/>
              <a:pPr/>
              <a:t>05/03/2026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E3E691-2FBC-DD4A-BA4A-372D892FF5F5}" type="slidenum">
              <a:rPr lang="fr-FR" smtClean="0"/>
              <a:pPr/>
              <a:t>‹#›</a:t>
            </a:fld>
            <a:endParaRPr lang="fr-FR"/>
          </a:p>
        </p:txBody>
      </p:sp>
    </p:spTree>
    <p:extLst>
      <p:ext uri="{BB962C8B-B14F-4D97-AF65-F5344CB8AC3E}">
        <p14:creationId xmlns:p14="http://schemas.microsoft.com/office/powerpoint/2010/main" val="212232586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16E3E691-2FBC-DD4A-BA4A-372D892FF5F5}" type="slidenum">
              <a:rPr lang="fr-FR" smtClean="0"/>
              <a:pPr/>
              <a:t>1</a:t>
            </a:fld>
            <a:endParaRPr lang="fr-FR"/>
          </a:p>
        </p:txBody>
      </p:sp>
    </p:spTree>
    <p:extLst>
      <p:ext uri="{BB962C8B-B14F-4D97-AF65-F5344CB8AC3E}">
        <p14:creationId xmlns:p14="http://schemas.microsoft.com/office/powerpoint/2010/main" val="39465808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16E3E691-2FBC-DD4A-BA4A-372D892FF5F5}" type="slidenum">
              <a:rPr lang="fr-FR" smtClean="0"/>
              <a:pPr/>
              <a:t>8</a:t>
            </a:fld>
            <a:endParaRPr lang="fr-FR"/>
          </a:p>
        </p:txBody>
      </p:sp>
    </p:spTree>
    <p:extLst>
      <p:ext uri="{BB962C8B-B14F-4D97-AF65-F5344CB8AC3E}">
        <p14:creationId xmlns:p14="http://schemas.microsoft.com/office/powerpoint/2010/main" val="25468058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16E3E691-2FBC-DD4A-BA4A-372D892FF5F5}" type="slidenum">
              <a:rPr lang="fr-FR" smtClean="0"/>
              <a:pPr/>
              <a:t>9</a:t>
            </a:fld>
            <a:endParaRPr lang="fr-FR"/>
          </a:p>
        </p:txBody>
      </p:sp>
    </p:spTree>
    <p:extLst>
      <p:ext uri="{BB962C8B-B14F-4D97-AF65-F5344CB8AC3E}">
        <p14:creationId xmlns:p14="http://schemas.microsoft.com/office/powerpoint/2010/main" val="10231461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16E3E691-2FBC-DD4A-BA4A-372D892FF5F5}" type="slidenum">
              <a:rPr lang="fr-FR" smtClean="0"/>
              <a:pPr/>
              <a:t>10</a:t>
            </a:fld>
            <a:endParaRPr lang="fr-FR"/>
          </a:p>
        </p:txBody>
      </p:sp>
    </p:spTree>
    <p:extLst>
      <p:ext uri="{BB962C8B-B14F-4D97-AF65-F5344CB8AC3E}">
        <p14:creationId xmlns:p14="http://schemas.microsoft.com/office/powerpoint/2010/main" val="4495785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16E3E691-2FBC-DD4A-BA4A-372D892FF5F5}" type="slidenum">
              <a:rPr lang="fr-FR" smtClean="0"/>
              <a:pPr/>
              <a:t>15</a:t>
            </a:fld>
            <a:endParaRPr lang="fr-FR"/>
          </a:p>
        </p:txBody>
      </p:sp>
    </p:spTree>
    <p:extLst>
      <p:ext uri="{BB962C8B-B14F-4D97-AF65-F5344CB8AC3E}">
        <p14:creationId xmlns:p14="http://schemas.microsoft.com/office/powerpoint/2010/main" val="2401921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nl-BE"/>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BE"/>
              <a:t>Cliquez pour modifier le style des sous-titres du masque</a:t>
            </a:r>
            <a:endParaRPr lang="fr-FR"/>
          </a:p>
        </p:txBody>
      </p:sp>
      <p:sp>
        <p:nvSpPr>
          <p:cNvPr id="4" name="Espace réservé de la date 3"/>
          <p:cNvSpPr>
            <a:spLocks noGrp="1"/>
          </p:cNvSpPr>
          <p:nvPr>
            <p:ph type="dt" sz="half" idx="10"/>
          </p:nvPr>
        </p:nvSpPr>
        <p:spPr/>
        <p:txBody>
          <a:bodyPr/>
          <a:lstStyle/>
          <a:p>
            <a:fld id="{ED666C3C-1FA9-5442-85AC-F68FF0B71125}" type="datetimeFigureOut">
              <a:rPr lang="fr-FR" smtClean="0"/>
              <a:pPr/>
              <a:t>05/03/2026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E5CE314-0FD6-C84F-8B39-E23D92645B53}"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4" name="Espace réservé de la date 3"/>
          <p:cNvSpPr>
            <a:spLocks noGrp="1"/>
          </p:cNvSpPr>
          <p:nvPr>
            <p:ph type="dt" sz="half" idx="10"/>
          </p:nvPr>
        </p:nvSpPr>
        <p:spPr/>
        <p:txBody>
          <a:bodyPr/>
          <a:lstStyle/>
          <a:p>
            <a:fld id="{ED666C3C-1FA9-5442-85AC-F68FF0B71125}" type="datetimeFigureOut">
              <a:rPr lang="fr-FR" smtClean="0"/>
              <a:pPr/>
              <a:t>05/03/2026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E5CE314-0FD6-C84F-8B39-E23D92645B53}"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nl-BE"/>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4" name="Espace réservé de la date 3"/>
          <p:cNvSpPr>
            <a:spLocks noGrp="1"/>
          </p:cNvSpPr>
          <p:nvPr>
            <p:ph type="dt" sz="half" idx="10"/>
          </p:nvPr>
        </p:nvSpPr>
        <p:spPr/>
        <p:txBody>
          <a:bodyPr/>
          <a:lstStyle/>
          <a:p>
            <a:fld id="{ED666C3C-1FA9-5442-85AC-F68FF0B71125}" type="datetimeFigureOut">
              <a:rPr lang="fr-FR" smtClean="0"/>
              <a:pPr/>
              <a:t>05/03/2026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E5CE314-0FD6-C84F-8B39-E23D92645B53}"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a:t>Cliquez et modifiez le titre</a:t>
            </a:r>
            <a:endParaRPr lang="fr-FR"/>
          </a:p>
        </p:txBody>
      </p:sp>
      <p:sp>
        <p:nvSpPr>
          <p:cNvPr id="3" name="Espace réservé du contenu 2"/>
          <p:cNvSpPr>
            <a:spLocks noGrp="1"/>
          </p:cNvSpPr>
          <p:nvPr>
            <p:ph idx="1"/>
          </p:nvPr>
        </p:nvSpPr>
        <p:spPr/>
        <p:txBody>
          <a:body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4" name="Espace réservé de la date 3"/>
          <p:cNvSpPr>
            <a:spLocks noGrp="1"/>
          </p:cNvSpPr>
          <p:nvPr>
            <p:ph type="dt" sz="half" idx="10"/>
          </p:nvPr>
        </p:nvSpPr>
        <p:spPr/>
        <p:txBody>
          <a:bodyPr/>
          <a:lstStyle/>
          <a:p>
            <a:fld id="{ED666C3C-1FA9-5442-85AC-F68FF0B71125}" type="datetimeFigureOut">
              <a:rPr lang="fr-FR" smtClean="0"/>
              <a:pPr/>
              <a:t>05/03/2026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E5CE314-0FD6-C84F-8B39-E23D92645B53}"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nl-BE"/>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BE"/>
              <a:t>Cliquez pour modifier les styles du texte du masque</a:t>
            </a:r>
          </a:p>
        </p:txBody>
      </p:sp>
      <p:sp>
        <p:nvSpPr>
          <p:cNvPr id="4" name="Espace réservé de la date 3"/>
          <p:cNvSpPr>
            <a:spLocks noGrp="1"/>
          </p:cNvSpPr>
          <p:nvPr>
            <p:ph type="dt" sz="half" idx="10"/>
          </p:nvPr>
        </p:nvSpPr>
        <p:spPr/>
        <p:txBody>
          <a:bodyPr/>
          <a:lstStyle/>
          <a:p>
            <a:fld id="{ED666C3C-1FA9-5442-85AC-F68FF0B71125}" type="datetimeFigureOut">
              <a:rPr lang="fr-FR" smtClean="0"/>
              <a:pPr/>
              <a:t>05/03/2026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E5CE314-0FD6-C84F-8B39-E23D92645B53}"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5" name="Espace réservé de la date 4"/>
          <p:cNvSpPr>
            <a:spLocks noGrp="1"/>
          </p:cNvSpPr>
          <p:nvPr>
            <p:ph type="dt" sz="half" idx="10"/>
          </p:nvPr>
        </p:nvSpPr>
        <p:spPr/>
        <p:txBody>
          <a:bodyPr/>
          <a:lstStyle/>
          <a:p>
            <a:fld id="{ED666C3C-1FA9-5442-85AC-F68FF0B71125}" type="datetimeFigureOut">
              <a:rPr lang="fr-FR" smtClean="0"/>
              <a:pPr/>
              <a:t>05/03/2026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E5CE314-0FD6-C84F-8B39-E23D92645B53}"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nl-BE"/>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7" name="Espace réservé de la date 6"/>
          <p:cNvSpPr>
            <a:spLocks noGrp="1"/>
          </p:cNvSpPr>
          <p:nvPr>
            <p:ph type="dt" sz="half" idx="10"/>
          </p:nvPr>
        </p:nvSpPr>
        <p:spPr/>
        <p:txBody>
          <a:bodyPr/>
          <a:lstStyle/>
          <a:p>
            <a:fld id="{ED666C3C-1FA9-5442-85AC-F68FF0B71125}" type="datetimeFigureOut">
              <a:rPr lang="fr-FR" smtClean="0"/>
              <a:pPr/>
              <a:t>05/03/2026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E5CE314-0FD6-C84F-8B39-E23D92645B53}"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a:t>Cliquez et modifiez le titre</a:t>
            </a:r>
            <a:endParaRPr lang="fr-FR"/>
          </a:p>
        </p:txBody>
      </p:sp>
      <p:sp>
        <p:nvSpPr>
          <p:cNvPr id="3" name="Espace réservé de la date 2"/>
          <p:cNvSpPr>
            <a:spLocks noGrp="1"/>
          </p:cNvSpPr>
          <p:nvPr>
            <p:ph type="dt" sz="half" idx="10"/>
          </p:nvPr>
        </p:nvSpPr>
        <p:spPr/>
        <p:txBody>
          <a:bodyPr/>
          <a:lstStyle/>
          <a:p>
            <a:fld id="{ED666C3C-1FA9-5442-85AC-F68FF0B71125}" type="datetimeFigureOut">
              <a:rPr lang="fr-FR" smtClean="0"/>
              <a:pPr/>
              <a:t>05/03/2026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E5CE314-0FD6-C84F-8B39-E23D92645B53}"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D666C3C-1FA9-5442-85AC-F68FF0B71125}" type="datetimeFigureOut">
              <a:rPr lang="fr-FR" smtClean="0"/>
              <a:pPr/>
              <a:t>05/03/2026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E5CE314-0FD6-C84F-8B39-E23D92645B53}"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nl-BE"/>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a:t>Cliquez pour modifier les styles du texte du masque</a:t>
            </a:r>
          </a:p>
        </p:txBody>
      </p:sp>
      <p:sp>
        <p:nvSpPr>
          <p:cNvPr id="5" name="Espace réservé de la date 4"/>
          <p:cNvSpPr>
            <a:spLocks noGrp="1"/>
          </p:cNvSpPr>
          <p:nvPr>
            <p:ph type="dt" sz="half" idx="10"/>
          </p:nvPr>
        </p:nvSpPr>
        <p:spPr/>
        <p:txBody>
          <a:bodyPr/>
          <a:lstStyle/>
          <a:p>
            <a:fld id="{ED666C3C-1FA9-5442-85AC-F68FF0B71125}" type="datetimeFigureOut">
              <a:rPr lang="fr-FR" smtClean="0"/>
              <a:pPr/>
              <a:t>05/03/2026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E5CE314-0FD6-C84F-8B39-E23D92645B53}"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nl-BE"/>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a:t>Cliquez pour modifier les styles du texte du masque</a:t>
            </a:r>
          </a:p>
        </p:txBody>
      </p:sp>
      <p:sp>
        <p:nvSpPr>
          <p:cNvPr id="5" name="Espace réservé de la date 4"/>
          <p:cNvSpPr>
            <a:spLocks noGrp="1"/>
          </p:cNvSpPr>
          <p:nvPr>
            <p:ph type="dt" sz="half" idx="10"/>
          </p:nvPr>
        </p:nvSpPr>
        <p:spPr/>
        <p:txBody>
          <a:bodyPr/>
          <a:lstStyle/>
          <a:p>
            <a:fld id="{ED666C3C-1FA9-5442-85AC-F68FF0B71125}" type="datetimeFigureOut">
              <a:rPr lang="fr-FR" smtClean="0"/>
              <a:pPr/>
              <a:t>05/03/2026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E5CE314-0FD6-C84F-8B39-E23D92645B53}"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BE"/>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666C3C-1FA9-5442-85AC-F68FF0B71125}" type="datetimeFigureOut">
              <a:rPr lang="fr-FR" smtClean="0"/>
              <a:pPr/>
              <a:t>05/03/2026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5CE314-0FD6-C84F-8B39-E23D92645B53}"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emf"/><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emf"/><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slrb-bghm.brussels/fr/documents-techniques/phase-v-execution-des-travaux/v-documents-types"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1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environnement.brussels/thematiques/batiment-et-energie/renover-et-construire/analysez-votre-batiment/amiante/formulaires-amiante-desamiantage-et-encapsulation" TargetMode="Externa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s://slrbghm.sharepoint.com/sites/RenoSiteOcc/SitePages/MARCHE-DE-TRAVAUX.aspx" TargetMode="External"/><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slrbghm.sharepoint.com/sites/RenoSiteOcc/SitePages/La-Note-M%C3%A9thodologique.aspx" TargetMode="External"/><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slrbghm.sharepoint.com/sites/RenoSiteOcc/SitePages/MARCHE-DE-TRAVAUX.aspx" TargetMode="External"/><Relationship Id="rId2" Type="http://schemas.openxmlformats.org/officeDocument/2006/relationships/image" Target="../media/image1.emf"/><Relationship Id="rId1" Type="http://schemas.openxmlformats.org/officeDocument/2006/relationships/slideLayout" Target="../slideLayouts/slideLayout2.xml"/><Relationship Id="rId5" Type="http://schemas.openxmlformats.org/officeDocument/2006/relationships/hyperlink" Target="https://slrb-bghm.brussels/fr/documents-techniques/phase-iii-elaboration-du-projet-et-du-dossier-base-0" TargetMode="External"/><Relationship Id="rId4" Type="http://schemas.openxmlformats.org/officeDocument/2006/relationships/hyperlink" Target="https://slrb-bghm.brussels/fr/documents-techniques/phase-iii-elaboration-du-projet-et-du-dossier-base-2"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slrbghm.sharepoint.com/sites/RenoSiteOcc/SitePages/L'INVENTAIRE-LOGEMENT-bis.aspx"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view.officeapps.live.com/op/view.aspx?src=https%3A%2F%2Fslrb-bghm.brussels%2Fsites%2Fdefault%2Ffiles%2F2026-01%2F3_BA_ANX_A3_Charte%2520intervention%2520des%2520entreprises_FR_2026-01.docx&amp;wdOrigin=BROWSELINK"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view.officeapps.live.com/op/view.aspx?src=https%3A%2F%2Fslrb-bghm.brussels%2Fsites%2Fdefault%2Ffiles%2F2026-01%2F3_BA_ANX_A2_RGPD_Gestion%2520des%2520travaux%2520en%2520milieu%2520Habit%25C3%25A9_FR%2520_2026-01.docx&amp;wdOrigin=BROWSELINK"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slrb-bghm.brussels/fr/documents-techniques/phase-iii-elaboration-du-projet-et-du-dossier-base-2"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view.officeapps.live.com/op/view.aspx?src=https%3A%2F%2Fslrb-bghm.brussels%2Fsites%2Fdefault%2Ffiles%2F2026-01%2F3_BA_ANX_A4_Description%2520des%2520r%25C3%25B4les%2520-%2520FR_2026-01.xlsx&amp;wdOrigin=BROWSELINK"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hyperlink" Target="mailto:tnguyen@slrb.brussels" TargetMode="External"/><Relationship Id="rId2" Type="http://schemas.openxmlformats.org/officeDocument/2006/relationships/hyperlink" Target="mailto:fkaufmann@slrb.brussels" TargetMode="Externa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8.xml.rels><?xml version="1.0" encoding="UTF-8" standalone="yes"?>
<Relationships xmlns="http://schemas.openxmlformats.org/package/2006/relationships"><Relationship Id="rId3" Type="http://schemas.openxmlformats.org/officeDocument/2006/relationships/hyperlink" Target="https://slrbghm.sharepoint.com/sites/RenoSiteOcc/SitePages/MARCHE-DE-TRAVAUX.aspx"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A95209C-5275-4E15-8EA7-7F42980ABF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587A21E4-97A3-448D-A6D7-1FDD3F3B47B1}"/>
              </a:ext>
            </a:extLst>
          </p:cNvPr>
          <p:cNvSpPr>
            <a:spLocks noGrp="1"/>
          </p:cNvSpPr>
          <p:nvPr>
            <p:ph type="ctrTitle"/>
          </p:nvPr>
        </p:nvSpPr>
        <p:spPr>
          <a:xfrm>
            <a:off x="1455080" y="816245"/>
            <a:ext cx="6858000" cy="707886"/>
          </a:xfrm>
          <a:noFill/>
        </p:spPr>
        <p:txBody>
          <a:bodyPr wrap="square">
            <a:spAutoFit/>
          </a:bodyPr>
          <a:lstStyle/>
          <a:p>
            <a:r>
              <a:rPr lang="fr-BE" sz="4000">
                <a:solidFill>
                  <a:srgbClr val="00A4B5"/>
                </a:solidFill>
                <a:latin typeface="Omnes Regular Roman" charset="0"/>
                <a:ea typeface="+mn-ea"/>
                <a:cs typeface="+mn-cs"/>
              </a:rPr>
              <a:t>[TITRE DU PROJET]</a:t>
            </a:r>
            <a:endParaRPr lang="fr-FR" sz="4000">
              <a:solidFill>
                <a:srgbClr val="00A4B5"/>
              </a:solidFill>
              <a:latin typeface="Omnes Regular Roman" charset="0"/>
              <a:ea typeface="+mn-ea"/>
              <a:cs typeface="+mn-cs"/>
            </a:endParaRPr>
          </a:p>
        </p:txBody>
      </p:sp>
      <p:sp>
        <p:nvSpPr>
          <p:cNvPr id="12" name="sketchy box">
            <a:extLst>
              <a:ext uri="{FF2B5EF4-FFF2-40B4-BE49-F238E27FC236}">
                <a16:creationId xmlns:a16="http://schemas.microsoft.com/office/drawing/2014/main" id="{4F2ED431-E304-4FF0-9F4E-032783C9D6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628650" y="720953"/>
            <a:ext cx="7886700" cy="5416094"/>
          </a:xfrm>
          <a:custGeom>
            <a:avLst/>
            <a:gdLst>
              <a:gd name="csX0" fmla="*/ 0 w 7886700"/>
              <a:gd name="csY0" fmla="*/ 0 h 5416094"/>
              <a:gd name="csX1" fmla="*/ 578358 w 7886700"/>
              <a:gd name="csY1" fmla="*/ 0 h 5416094"/>
              <a:gd name="csX2" fmla="*/ 998982 w 7886700"/>
              <a:gd name="csY2" fmla="*/ 0 h 5416094"/>
              <a:gd name="csX3" fmla="*/ 1813941 w 7886700"/>
              <a:gd name="csY3" fmla="*/ 0 h 5416094"/>
              <a:gd name="csX4" fmla="*/ 2392299 w 7886700"/>
              <a:gd name="csY4" fmla="*/ 0 h 5416094"/>
              <a:gd name="csX5" fmla="*/ 2970657 w 7886700"/>
              <a:gd name="csY5" fmla="*/ 0 h 5416094"/>
              <a:gd name="csX6" fmla="*/ 3785616 w 7886700"/>
              <a:gd name="csY6" fmla="*/ 0 h 5416094"/>
              <a:gd name="csX7" fmla="*/ 4285107 w 7886700"/>
              <a:gd name="csY7" fmla="*/ 0 h 5416094"/>
              <a:gd name="csX8" fmla="*/ 5100066 w 7886700"/>
              <a:gd name="csY8" fmla="*/ 0 h 5416094"/>
              <a:gd name="csX9" fmla="*/ 5915025 w 7886700"/>
              <a:gd name="csY9" fmla="*/ 0 h 5416094"/>
              <a:gd name="csX10" fmla="*/ 6572250 w 7886700"/>
              <a:gd name="csY10" fmla="*/ 0 h 5416094"/>
              <a:gd name="csX11" fmla="*/ 7886700 w 7886700"/>
              <a:gd name="csY11" fmla="*/ 0 h 5416094"/>
              <a:gd name="csX12" fmla="*/ 7886700 w 7886700"/>
              <a:gd name="csY12" fmla="*/ 622851 h 5416094"/>
              <a:gd name="csX13" fmla="*/ 7886700 w 7886700"/>
              <a:gd name="csY13" fmla="*/ 1137380 h 5416094"/>
              <a:gd name="csX14" fmla="*/ 7886700 w 7886700"/>
              <a:gd name="csY14" fmla="*/ 1814391 h 5416094"/>
              <a:gd name="csX15" fmla="*/ 7886700 w 7886700"/>
              <a:gd name="csY15" fmla="*/ 2491403 h 5416094"/>
              <a:gd name="csX16" fmla="*/ 7886700 w 7886700"/>
              <a:gd name="csY16" fmla="*/ 3168415 h 5416094"/>
              <a:gd name="csX17" fmla="*/ 7886700 w 7886700"/>
              <a:gd name="csY17" fmla="*/ 3899588 h 5416094"/>
              <a:gd name="csX18" fmla="*/ 7886700 w 7886700"/>
              <a:gd name="csY18" fmla="*/ 4630760 h 5416094"/>
              <a:gd name="csX19" fmla="*/ 7886700 w 7886700"/>
              <a:gd name="csY19" fmla="*/ 5416094 h 5416094"/>
              <a:gd name="csX20" fmla="*/ 7466076 w 7886700"/>
              <a:gd name="csY20" fmla="*/ 5416094 h 5416094"/>
              <a:gd name="csX21" fmla="*/ 6651117 w 7886700"/>
              <a:gd name="csY21" fmla="*/ 5416094 h 5416094"/>
              <a:gd name="csX22" fmla="*/ 5993892 w 7886700"/>
              <a:gd name="csY22" fmla="*/ 5416094 h 5416094"/>
              <a:gd name="csX23" fmla="*/ 5494401 w 7886700"/>
              <a:gd name="csY23" fmla="*/ 5416094 h 5416094"/>
              <a:gd name="csX24" fmla="*/ 4837176 w 7886700"/>
              <a:gd name="csY24" fmla="*/ 5416094 h 5416094"/>
              <a:gd name="csX25" fmla="*/ 4416552 w 7886700"/>
              <a:gd name="csY25" fmla="*/ 5416094 h 5416094"/>
              <a:gd name="csX26" fmla="*/ 3995928 w 7886700"/>
              <a:gd name="csY26" fmla="*/ 5416094 h 5416094"/>
              <a:gd name="csX27" fmla="*/ 3338703 w 7886700"/>
              <a:gd name="csY27" fmla="*/ 5416094 h 5416094"/>
              <a:gd name="csX28" fmla="*/ 2839212 w 7886700"/>
              <a:gd name="csY28" fmla="*/ 5416094 h 5416094"/>
              <a:gd name="csX29" fmla="*/ 2103120 w 7886700"/>
              <a:gd name="csY29" fmla="*/ 5416094 h 5416094"/>
              <a:gd name="csX30" fmla="*/ 1603629 w 7886700"/>
              <a:gd name="csY30" fmla="*/ 5416094 h 5416094"/>
              <a:gd name="csX31" fmla="*/ 867537 w 7886700"/>
              <a:gd name="csY31" fmla="*/ 5416094 h 5416094"/>
              <a:gd name="csX32" fmla="*/ 0 w 7886700"/>
              <a:gd name="csY32" fmla="*/ 5416094 h 5416094"/>
              <a:gd name="csX33" fmla="*/ 0 w 7886700"/>
              <a:gd name="csY33" fmla="*/ 4684921 h 5416094"/>
              <a:gd name="csX34" fmla="*/ 0 w 7886700"/>
              <a:gd name="csY34" fmla="*/ 3953749 h 5416094"/>
              <a:gd name="csX35" fmla="*/ 0 w 7886700"/>
              <a:gd name="csY35" fmla="*/ 3168415 h 5416094"/>
              <a:gd name="csX36" fmla="*/ 0 w 7886700"/>
              <a:gd name="csY36" fmla="*/ 2545564 h 5416094"/>
              <a:gd name="csX37" fmla="*/ 0 w 7886700"/>
              <a:gd name="csY37" fmla="*/ 1760231 h 5416094"/>
              <a:gd name="csX38" fmla="*/ 0 w 7886700"/>
              <a:gd name="csY38" fmla="*/ 1191541 h 5416094"/>
              <a:gd name="csX39" fmla="*/ 0 w 7886700"/>
              <a:gd name="csY39" fmla="*/ 677012 h 5416094"/>
              <a:gd name="csX40" fmla="*/ 0 w 7886700"/>
              <a:gd name="csY40" fmla="*/ 0 h 541609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Lst>
            <a:rect l="l" t="t" r="r" b="b"/>
            <a:pathLst>
              <a:path w="7886700" h="5416094" extrusionOk="0">
                <a:moveTo>
                  <a:pt x="0" y="0"/>
                </a:moveTo>
                <a:cubicBezTo>
                  <a:pt x="139873" y="-36890"/>
                  <a:pt x="289244" y="-9562"/>
                  <a:pt x="578358" y="0"/>
                </a:cubicBezTo>
                <a:cubicBezTo>
                  <a:pt x="847064" y="24657"/>
                  <a:pt x="880681" y="-4887"/>
                  <a:pt x="998982" y="0"/>
                </a:cubicBezTo>
                <a:cubicBezTo>
                  <a:pt x="1105496" y="8991"/>
                  <a:pt x="1621733" y="-31737"/>
                  <a:pt x="1813941" y="0"/>
                </a:cubicBezTo>
                <a:cubicBezTo>
                  <a:pt x="1973330" y="19047"/>
                  <a:pt x="2194836" y="27334"/>
                  <a:pt x="2392299" y="0"/>
                </a:cubicBezTo>
                <a:cubicBezTo>
                  <a:pt x="2647282" y="-14327"/>
                  <a:pt x="2792350" y="-29596"/>
                  <a:pt x="2970657" y="0"/>
                </a:cubicBezTo>
                <a:cubicBezTo>
                  <a:pt x="3147904" y="21045"/>
                  <a:pt x="3587221" y="27684"/>
                  <a:pt x="3785616" y="0"/>
                </a:cubicBezTo>
                <a:cubicBezTo>
                  <a:pt x="3970964" y="-52390"/>
                  <a:pt x="4115919" y="38588"/>
                  <a:pt x="4285107" y="0"/>
                </a:cubicBezTo>
                <a:cubicBezTo>
                  <a:pt x="4447779" y="-2110"/>
                  <a:pt x="4724122" y="-2905"/>
                  <a:pt x="5100066" y="0"/>
                </a:cubicBezTo>
                <a:cubicBezTo>
                  <a:pt x="5460611" y="1474"/>
                  <a:pt x="5711040" y="11734"/>
                  <a:pt x="5915025" y="0"/>
                </a:cubicBezTo>
                <a:cubicBezTo>
                  <a:pt x="6130646" y="788"/>
                  <a:pt x="6309484" y="37469"/>
                  <a:pt x="6572250" y="0"/>
                </a:cubicBezTo>
                <a:cubicBezTo>
                  <a:pt x="6867825" y="19129"/>
                  <a:pt x="7346334" y="77623"/>
                  <a:pt x="7886700" y="0"/>
                </a:cubicBezTo>
                <a:cubicBezTo>
                  <a:pt x="7921292" y="250253"/>
                  <a:pt x="7885085" y="350918"/>
                  <a:pt x="7886700" y="622851"/>
                </a:cubicBezTo>
                <a:cubicBezTo>
                  <a:pt x="7891037" y="863445"/>
                  <a:pt x="7896513" y="880863"/>
                  <a:pt x="7886700" y="1137380"/>
                </a:cubicBezTo>
                <a:cubicBezTo>
                  <a:pt x="7848199" y="1390882"/>
                  <a:pt x="7850084" y="1481865"/>
                  <a:pt x="7886700" y="1814391"/>
                </a:cubicBezTo>
                <a:cubicBezTo>
                  <a:pt x="7914914" y="2114801"/>
                  <a:pt x="7876514" y="2290034"/>
                  <a:pt x="7886700" y="2491403"/>
                </a:cubicBezTo>
                <a:cubicBezTo>
                  <a:pt x="7860421" y="2730042"/>
                  <a:pt x="7935302" y="2970567"/>
                  <a:pt x="7886700" y="3168415"/>
                </a:cubicBezTo>
                <a:cubicBezTo>
                  <a:pt x="7872903" y="3427641"/>
                  <a:pt x="7902616" y="3535292"/>
                  <a:pt x="7886700" y="3899588"/>
                </a:cubicBezTo>
                <a:cubicBezTo>
                  <a:pt x="7873378" y="4266585"/>
                  <a:pt x="7896651" y="4438558"/>
                  <a:pt x="7886700" y="4630760"/>
                </a:cubicBezTo>
                <a:cubicBezTo>
                  <a:pt x="7875991" y="4843491"/>
                  <a:pt x="7861317" y="5204020"/>
                  <a:pt x="7886700" y="5416094"/>
                </a:cubicBezTo>
                <a:cubicBezTo>
                  <a:pt x="7693930" y="5418977"/>
                  <a:pt x="7589762" y="5415014"/>
                  <a:pt x="7466076" y="5416094"/>
                </a:cubicBezTo>
                <a:cubicBezTo>
                  <a:pt x="7353704" y="5436401"/>
                  <a:pt x="6825827" y="5440774"/>
                  <a:pt x="6651117" y="5416094"/>
                </a:cubicBezTo>
                <a:cubicBezTo>
                  <a:pt x="6465509" y="5418892"/>
                  <a:pt x="6151767" y="5433550"/>
                  <a:pt x="5993892" y="5416094"/>
                </a:cubicBezTo>
                <a:cubicBezTo>
                  <a:pt x="5847447" y="5391015"/>
                  <a:pt x="5686891" y="5398705"/>
                  <a:pt x="5494401" y="5416094"/>
                </a:cubicBezTo>
                <a:cubicBezTo>
                  <a:pt x="5328106" y="5425870"/>
                  <a:pt x="5021736" y="5443480"/>
                  <a:pt x="4837176" y="5416094"/>
                </a:cubicBezTo>
                <a:cubicBezTo>
                  <a:pt x="4635356" y="5394384"/>
                  <a:pt x="4544001" y="5404023"/>
                  <a:pt x="4416552" y="5416094"/>
                </a:cubicBezTo>
                <a:cubicBezTo>
                  <a:pt x="4292970" y="5412667"/>
                  <a:pt x="4202046" y="5389835"/>
                  <a:pt x="3995928" y="5416094"/>
                </a:cubicBezTo>
                <a:cubicBezTo>
                  <a:pt x="3784996" y="5430801"/>
                  <a:pt x="3527611" y="5369833"/>
                  <a:pt x="3338703" y="5416094"/>
                </a:cubicBezTo>
                <a:cubicBezTo>
                  <a:pt x="3144794" y="5458636"/>
                  <a:pt x="2967928" y="5418629"/>
                  <a:pt x="2839212" y="5416094"/>
                </a:cubicBezTo>
                <a:cubicBezTo>
                  <a:pt x="2725210" y="5428339"/>
                  <a:pt x="2252076" y="5423466"/>
                  <a:pt x="2103120" y="5416094"/>
                </a:cubicBezTo>
                <a:cubicBezTo>
                  <a:pt x="1978909" y="5450285"/>
                  <a:pt x="1801161" y="5407672"/>
                  <a:pt x="1603629" y="5416094"/>
                </a:cubicBezTo>
                <a:cubicBezTo>
                  <a:pt x="1421672" y="5419493"/>
                  <a:pt x="1050243" y="5442158"/>
                  <a:pt x="867537" y="5416094"/>
                </a:cubicBezTo>
                <a:cubicBezTo>
                  <a:pt x="706773" y="5412112"/>
                  <a:pt x="210463" y="5420499"/>
                  <a:pt x="0" y="5416094"/>
                </a:cubicBezTo>
                <a:cubicBezTo>
                  <a:pt x="5900" y="5172647"/>
                  <a:pt x="-60077" y="4935206"/>
                  <a:pt x="0" y="4684921"/>
                </a:cubicBezTo>
                <a:cubicBezTo>
                  <a:pt x="5207" y="4424508"/>
                  <a:pt x="-18202" y="4114010"/>
                  <a:pt x="0" y="3953749"/>
                </a:cubicBezTo>
                <a:cubicBezTo>
                  <a:pt x="49519" y="3783233"/>
                  <a:pt x="34464" y="3425313"/>
                  <a:pt x="0" y="3168415"/>
                </a:cubicBezTo>
                <a:cubicBezTo>
                  <a:pt x="-54225" y="2910622"/>
                  <a:pt x="1049" y="2830191"/>
                  <a:pt x="0" y="2545564"/>
                </a:cubicBezTo>
                <a:cubicBezTo>
                  <a:pt x="-14962" y="2263203"/>
                  <a:pt x="24933" y="1989633"/>
                  <a:pt x="0" y="1760231"/>
                </a:cubicBezTo>
                <a:cubicBezTo>
                  <a:pt x="-10050" y="1539318"/>
                  <a:pt x="43364" y="1391654"/>
                  <a:pt x="0" y="1191541"/>
                </a:cubicBezTo>
                <a:cubicBezTo>
                  <a:pt x="-26023" y="999746"/>
                  <a:pt x="-17864" y="813951"/>
                  <a:pt x="0" y="677012"/>
                </a:cubicBezTo>
                <a:cubicBezTo>
                  <a:pt x="21524" y="463086"/>
                  <a:pt x="9223" y="250147"/>
                  <a:pt x="0" y="0"/>
                </a:cubicBezTo>
                <a:close/>
              </a:path>
            </a:pathLst>
          </a:custGeom>
          <a:noFill/>
          <a:ln w="47625" cap="rnd">
            <a:solidFill>
              <a:srgbClr val="FFFFFF">
                <a:alpha val="75000"/>
              </a:srgbClr>
            </a:solidFill>
            <a:round/>
            <a:extLst>
              <a:ext uri="{C807C97D-BFC1-408E-A445-0C87EB9F89A2}">
                <ask:lineSketchStyleProps xmlns:ask="http://schemas.microsoft.com/office/drawing/2018/sketchyshapes" sd="1219033472">
                  <a:custGeom>
                    <a:avLst/>
                    <a:gdLst>
                      <a:gd name="connsiteX0" fmla="*/ 0 w 7886700"/>
                      <a:gd name="connsiteY0" fmla="*/ 0 h 5416094"/>
                      <a:gd name="connsiteX1" fmla="*/ 578358 w 7886700"/>
                      <a:gd name="connsiteY1" fmla="*/ 0 h 5416094"/>
                      <a:gd name="connsiteX2" fmla="*/ 998982 w 7886700"/>
                      <a:gd name="connsiteY2" fmla="*/ 0 h 5416094"/>
                      <a:gd name="connsiteX3" fmla="*/ 1813941 w 7886700"/>
                      <a:gd name="connsiteY3" fmla="*/ 0 h 5416094"/>
                      <a:gd name="connsiteX4" fmla="*/ 2392299 w 7886700"/>
                      <a:gd name="connsiteY4" fmla="*/ 0 h 5416094"/>
                      <a:gd name="connsiteX5" fmla="*/ 2970657 w 7886700"/>
                      <a:gd name="connsiteY5" fmla="*/ 0 h 5416094"/>
                      <a:gd name="connsiteX6" fmla="*/ 3785616 w 7886700"/>
                      <a:gd name="connsiteY6" fmla="*/ 0 h 5416094"/>
                      <a:gd name="connsiteX7" fmla="*/ 4285107 w 7886700"/>
                      <a:gd name="connsiteY7" fmla="*/ 0 h 5416094"/>
                      <a:gd name="connsiteX8" fmla="*/ 5100066 w 7886700"/>
                      <a:gd name="connsiteY8" fmla="*/ 0 h 5416094"/>
                      <a:gd name="connsiteX9" fmla="*/ 5915025 w 7886700"/>
                      <a:gd name="connsiteY9" fmla="*/ 0 h 5416094"/>
                      <a:gd name="connsiteX10" fmla="*/ 6572250 w 7886700"/>
                      <a:gd name="connsiteY10" fmla="*/ 0 h 5416094"/>
                      <a:gd name="connsiteX11" fmla="*/ 7886700 w 7886700"/>
                      <a:gd name="connsiteY11" fmla="*/ 0 h 5416094"/>
                      <a:gd name="connsiteX12" fmla="*/ 7886700 w 7886700"/>
                      <a:gd name="connsiteY12" fmla="*/ 622851 h 5416094"/>
                      <a:gd name="connsiteX13" fmla="*/ 7886700 w 7886700"/>
                      <a:gd name="connsiteY13" fmla="*/ 1137380 h 5416094"/>
                      <a:gd name="connsiteX14" fmla="*/ 7886700 w 7886700"/>
                      <a:gd name="connsiteY14" fmla="*/ 1814391 h 5416094"/>
                      <a:gd name="connsiteX15" fmla="*/ 7886700 w 7886700"/>
                      <a:gd name="connsiteY15" fmla="*/ 2491403 h 5416094"/>
                      <a:gd name="connsiteX16" fmla="*/ 7886700 w 7886700"/>
                      <a:gd name="connsiteY16" fmla="*/ 3168415 h 5416094"/>
                      <a:gd name="connsiteX17" fmla="*/ 7886700 w 7886700"/>
                      <a:gd name="connsiteY17" fmla="*/ 3899588 h 5416094"/>
                      <a:gd name="connsiteX18" fmla="*/ 7886700 w 7886700"/>
                      <a:gd name="connsiteY18" fmla="*/ 4630760 h 5416094"/>
                      <a:gd name="connsiteX19" fmla="*/ 7886700 w 7886700"/>
                      <a:gd name="connsiteY19" fmla="*/ 5416094 h 5416094"/>
                      <a:gd name="connsiteX20" fmla="*/ 7466076 w 7886700"/>
                      <a:gd name="connsiteY20" fmla="*/ 5416094 h 5416094"/>
                      <a:gd name="connsiteX21" fmla="*/ 6651117 w 7886700"/>
                      <a:gd name="connsiteY21" fmla="*/ 5416094 h 5416094"/>
                      <a:gd name="connsiteX22" fmla="*/ 5993892 w 7886700"/>
                      <a:gd name="connsiteY22" fmla="*/ 5416094 h 5416094"/>
                      <a:gd name="connsiteX23" fmla="*/ 5494401 w 7886700"/>
                      <a:gd name="connsiteY23" fmla="*/ 5416094 h 5416094"/>
                      <a:gd name="connsiteX24" fmla="*/ 4837176 w 7886700"/>
                      <a:gd name="connsiteY24" fmla="*/ 5416094 h 5416094"/>
                      <a:gd name="connsiteX25" fmla="*/ 4416552 w 7886700"/>
                      <a:gd name="connsiteY25" fmla="*/ 5416094 h 5416094"/>
                      <a:gd name="connsiteX26" fmla="*/ 3995928 w 7886700"/>
                      <a:gd name="connsiteY26" fmla="*/ 5416094 h 5416094"/>
                      <a:gd name="connsiteX27" fmla="*/ 3338703 w 7886700"/>
                      <a:gd name="connsiteY27" fmla="*/ 5416094 h 5416094"/>
                      <a:gd name="connsiteX28" fmla="*/ 2839212 w 7886700"/>
                      <a:gd name="connsiteY28" fmla="*/ 5416094 h 5416094"/>
                      <a:gd name="connsiteX29" fmla="*/ 2103120 w 7886700"/>
                      <a:gd name="connsiteY29" fmla="*/ 5416094 h 5416094"/>
                      <a:gd name="connsiteX30" fmla="*/ 1603629 w 7886700"/>
                      <a:gd name="connsiteY30" fmla="*/ 5416094 h 5416094"/>
                      <a:gd name="connsiteX31" fmla="*/ 867537 w 7886700"/>
                      <a:gd name="connsiteY31" fmla="*/ 5416094 h 5416094"/>
                      <a:gd name="connsiteX32" fmla="*/ 0 w 7886700"/>
                      <a:gd name="connsiteY32" fmla="*/ 5416094 h 5416094"/>
                      <a:gd name="connsiteX33" fmla="*/ 0 w 7886700"/>
                      <a:gd name="connsiteY33" fmla="*/ 4684921 h 5416094"/>
                      <a:gd name="connsiteX34" fmla="*/ 0 w 7886700"/>
                      <a:gd name="connsiteY34" fmla="*/ 3953749 h 5416094"/>
                      <a:gd name="connsiteX35" fmla="*/ 0 w 7886700"/>
                      <a:gd name="connsiteY35" fmla="*/ 3168415 h 5416094"/>
                      <a:gd name="connsiteX36" fmla="*/ 0 w 7886700"/>
                      <a:gd name="connsiteY36" fmla="*/ 2545564 h 5416094"/>
                      <a:gd name="connsiteX37" fmla="*/ 0 w 7886700"/>
                      <a:gd name="connsiteY37" fmla="*/ 1760231 h 5416094"/>
                      <a:gd name="connsiteX38" fmla="*/ 0 w 7886700"/>
                      <a:gd name="connsiteY38" fmla="*/ 1191541 h 5416094"/>
                      <a:gd name="connsiteX39" fmla="*/ 0 w 7886700"/>
                      <a:gd name="connsiteY39" fmla="*/ 677012 h 5416094"/>
                      <a:gd name="connsiteX40" fmla="*/ 0 w 7886700"/>
                      <a:gd name="connsiteY40" fmla="*/ 0 h 541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7886700" h="5416094" extrusionOk="0">
                        <a:moveTo>
                          <a:pt x="0" y="0"/>
                        </a:moveTo>
                        <a:cubicBezTo>
                          <a:pt x="165412" y="-21137"/>
                          <a:pt x="322344" y="-21985"/>
                          <a:pt x="578358" y="0"/>
                        </a:cubicBezTo>
                        <a:cubicBezTo>
                          <a:pt x="834372" y="21985"/>
                          <a:pt x="888520" y="-5136"/>
                          <a:pt x="998982" y="0"/>
                        </a:cubicBezTo>
                        <a:cubicBezTo>
                          <a:pt x="1109444" y="5136"/>
                          <a:pt x="1622600" y="-36529"/>
                          <a:pt x="1813941" y="0"/>
                        </a:cubicBezTo>
                        <a:cubicBezTo>
                          <a:pt x="2005282" y="36529"/>
                          <a:pt x="2177619" y="19108"/>
                          <a:pt x="2392299" y="0"/>
                        </a:cubicBezTo>
                        <a:cubicBezTo>
                          <a:pt x="2606979" y="-19108"/>
                          <a:pt x="2788556" y="-21788"/>
                          <a:pt x="2970657" y="0"/>
                        </a:cubicBezTo>
                        <a:cubicBezTo>
                          <a:pt x="3152758" y="21788"/>
                          <a:pt x="3596738" y="18723"/>
                          <a:pt x="3785616" y="0"/>
                        </a:cubicBezTo>
                        <a:cubicBezTo>
                          <a:pt x="3974494" y="-18723"/>
                          <a:pt x="4136501" y="9985"/>
                          <a:pt x="4285107" y="0"/>
                        </a:cubicBezTo>
                        <a:cubicBezTo>
                          <a:pt x="4433713" y="-9985"/>
                          <a:pt x="4710656" y="-6143"/>
                          <a:pt x="5100066" y="0"/>
                        </a:cubicBezTo>
                        <a:cubicBezTo>
                          <a:pt x="5489476" y="6143"/>
                          <a:pt x="5703885" y="5883"/>
                          <a:pt x="5915025" y="0"/>
                        </a:cubicBezTo>
                        <a:cubicBezTo>
                          <a:pt x="6126165" y="-5883"/>
                          <a:pt x="6308797" y="30350"/>
                          <a:pt x="6572250" y="0"/>
                        </a:cubicBezTo>
                        <a:cubicBezTo>
                          <a:pt x="6835703" y="-30350"/>
                          <a:pt x="7286910" y="4832"/>
                          <a:pt x="7886700" y="0"/>
                        </a:cubicBezTo>
                        <a:cubicBezTo>
                          <a:pt x="7917044" y="253972"/>
                          <a:pt x="7878280" y="382927"/>
                          <a:pt x="7886700" y="622851"/>
                        </a:cubicBezTo>
                        <a:cubicBezTo>
                          <a:pt x="7895120" y="862775"/>
                          <a:pt x="7898095" y="881954"/>
                          <a:pt x="7886700" y="1137380"/>
                        </a:cubicBezTo>
                        <a:cubicBezTo>
                          <a:pt x="7875305" y="1392806"/>
                          <a:pt x="7859449" y="1500954"/>
                          <a:pt x="7886700" y="1814391"/>
                        </a:cubicBezTo>
                        <a:cubicBezTo>
                          <a:pt x="7913951" y="2127828"/>
                          <a:pt x="7899710" y="2276490"/>
                          <a:pt x="7886700" y="2491403"/>
                        </a:cubicBezTo>
                        <a:cubicBezTo>
                          <a:pt x="7873690" y="2706316"/>
                          <a:pt x="7899048" y="2943627"/>
                          <a:pt x="7886700" y="3168415"/>
                        </a:cubicBezTo>
                        <a:cubicBezTo>
                          <a:pt x="7874352" y="3393203"/>
                          <a:pt x="7895759" y="3539359"/>
                          <a:pt x="7886700" y="3899588"/>
                        </a:cubicBezTo>
                        <a:cubicBezTo>
                          <a:pt x="7877641" y="4259817"/>
                          <a:pt x="7907485" y="4437980"/>
                          <a:pt x="7886700" y="4630760"/>
                        </a:cubicBezTo>
                        <a:cubicBezTo>
                          <a:pt x="7865915" y="4823540"/>
                          <a:pt x="7871525" y="5198637"/>
                          <a:pt x="7886700" y="5416094"/>
                        </a:cubicBezTo>
                        <a:cubicBezTo>
                          <a:pt x="7691680" y="5431844"/>
                          <a:pt x="7601555" y="5415681"/>
                          <a:pt x="7466076" y="5416094"/>
                        </a:cubicBezTo>
                        <a:cubicBezTo>
                          <a:pt x="7330597" y="5416507"/>
                          <a:pt x="6831360" y="5424066"/>
                          <a:pt x="6651117" y="5416094"/>
                        </a:cubicBezTo>
                        <a:cubicBezTo>
                          <a:pt x="6470874" y="5408122"/>
                          <a:pt x="6162822" y="5448218"/>
                          <a:pt x="5993892" y="5416094"/>
                        </a:cubicBezTo>
                        <a:cubicBezTo>
                          <a:pt x="5824963" y="5383970"/>
                          <a:pt x="5688089" y="5423575"/>
                          <a:pt x="5494401" y="5416094"/>
                        </a:cubicBezTo>
                        <a:cubicBezTo>
                          <a:pt x="5300713" y="5408613"/>
                          <a:pt x="5038344" y="5439836"/>
                          <a:pt x="4837176" y="5416094"/>
                        </a:cubicBezTo>
                        <a:cubicBezTo>
                          <a:pt x="4636008" y="5392352"/>
                          <a:pt x="4547230" y="5414191"/>
                          <a:pt x="4416552" y="5416094"/>
                        </a:cubicBezTo>
                        <a:cubicBezTo>
                          <a:pt x="4285874" y="5417997"/>
                          <a:pt x="4197467" y="5397786"/>
                          <a:pt x="3995928" y="5416094"/>
                        </a:cubicBezTo>
                        <a:cubicBezTo>
                          <a:pt x="3794389" y="5434402"/>
                          <a:pt x="3512175" y="5385012"/>
                          <a:pt x="3338703" y="5416094"/>
                        </a:cubicBezTo>
                        <a:cubicBezTo>
                          <a:pt x="3165232" y="5447176"/>
                          <a:pt x="2961841" y="5402137"/>
                          <a:pt x="2839212" y="5416094"/>
                        </a:cubicBezTo>
                        <a:cubicBezTo>
                          <a:pt x="2716583" y="5430051"/>
                          <a:pt x="2260631" y="5391454"/>
                          <a:pt x="2103120" y="5416094"/>
                        </a:cubicBezTo>
                        <a:cubicBezTo>
                          <a:pt x="1945609" y="5440734"/>
                          <a:pt x="1802870" y="5413244"/>
                          <a:pt x="1603629" y="5416094"/>
                        </a:cubicBezTo>
                        <a:cubicBezTo>
                          <a:pt x="1404388" y="5418944"/>
                          <a:pt x="1036615" y="5428037"/>
                          <a:pt x="867537" y="5416094"/>
                        </a:cubicBezTo>
                        <a:cubicBezTo>
                          <a:pt x="698459" y="5404151"/>
                          <a:pt x="196765" y="5387017"/>
                          <a:pt x="0" y="5416094"/>
                        </a:cubicBezTo>
                        <a:cubicBezTo>
                          <a:pt x="-7913" y="5158982"/>
                          <a:pt x="-32352" y="4972281"/>
                          <a:pt x="0" y="4684921"/>
                        </a:cubicBezTo>
                        <a:cubicBezTo>
                          <a:pt x="32352" y="4397561"/>
                          <a:pt x="-36146" y="4109983"/>
                          <a:pt x="0" y="3953749"/>
                        </a:cubicBezTo>
                        <a:cubicBezTo>
                          <a:pt x="36146" y="3797515"/>
                          <a:pt x="38942" y="3433311"/>
                          <a:pt x="0" y="3168415"/>
                        </a:cubicBezTo>
                        <a:cubicBezTo>
                          <a:pt x="-38942" y="2903519"/>
                          <a:pt x="-264" y="2810505"/>
                          <a:pt x="0" y="2545564"/>
                        </a:cubicBezTo>
                        <a:cubicBezTo>
                          <a:pt x="264" y="2280623"/>
                          <a:pt x="20689" y="1994225"/>
                          <a:pt x="0" y="1760231"/>
                        </a:cubicBezTo>
                        <a:cubicBezTo>
                          <a:pt x="-20689" y="1526237"/>
                          <a:pt x="16073" y="1386976"/>
                          <a:pt x="0" y="1191541"/>
                        </a:cubicBezTo>
                        <a:cubicBezTo>
                          <a:pt x="-16073" y="996106"/>
                          <a:pt x="-16965" y="844858"/>
                          <a:pt x="0" y="677012"/>
                        </a:cubicBezTo>
                        <a:cubicBezTo>
                          <a:pt x="16965" y="509166"/>
                          <a:pt x="85" y="277162"/>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sketchy line">
            <a:extLst>
              <a:ext uri="{FF2B5EF4-FFF2-40B4-BE49-F238E27FC236}">
                <a16:creationId xmlns:a16="http://schemas.microsoft.com/office/drawing/2014/main" id="{4E87FCFB-2CCE-460D-B3DD-557C8BD1B9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980654" y="4419423"/>
            <a:ext cx="3182692" cy="18288"/>
          </a:xfrm>
          <a:custGeom>
            <a:avLst/>
            <a:gdLst>
              <a:gd name="csX0" fmla="*/ 0 w 3182692"/>
              <a:gd name="csY0" fmla="*/ 0 h 18288"/>
              <a:gd name="csX1" fmla="*/ 604711 w 3182692"/>
              <a:gd name="csY1" fmla="*/ 0 h 18288"/>
              <a:gd name="csX2" fmla="*/ 1241250 w 3182692"/>
              <a:gd name="csY2" fmla="*/ 0 h 18288"/>
              <a:gd name="csX3" fmla="*/ 1909615 w 3182692"/>
              <a:gd name="csY3" fmla="*/ 0 h 18288"/>
              <a:gd name="csX4" fmla="*/ 2577981 w 3182692"/>
              <a:gd name="csY4" fmla="*/ 0 h 18288"/>
              <a:gd name="csX5" fmla="*/ 3182692 w 3182692"/>
              <a:gd name="csY5" fmla="*/ 0 h 18288"/>
              <a:gd name="csX6" fmla="*/ 3182692 w 3182692"/>
              <a:gd name="csY6" fmla="*/ 18288 h 18288"/>
              <a:gd name="csX7" fmla="*/ 2482500 w 3182692"/>
              <a:gd name="csY7" fmla="*/ 18288 h 18288"/>
              <a:gd name="csX8" fmla="*/ 1782308 w 3182692"/>
              <a:gd name="csY8" fmla="*/ 18288 h 18288"/>
              <a:gd name="csX9" fmla="*/ 1145769 w 3182692"/>
              <a:gd name="csY9" fmla="*/ 18288 h 18288"/>
              <a:gd name="csX10" fmla="*/ 0 w 3182692"/>
              <a:gd name="csY10" fmla="*/ 18288 h 18288"/>
              <a:gd name="csX11" fmla="*/ 0 w 3182692"/>
              <a:gd name="csY11" fmla="*/ 0 h 18288"/>
              <a:gd name="csX0" fmla="*/ 0 w 3182692"/>
              <a:gd name="csY0" fmla="*/ 0 h 18288"/>
              <a:gd name="csX1" fmla="*/ 604711 w 3182692"/>
              <a:gd name="csY1" fmla="*/ 0 h 18288"/>
              <a:gd name="csX2" fmla="*/ 1145769 w 3182692"/>
              <a:gd name="csY2" fmla="*/ 0 h 18288"/>
              <a:gd name="csX3" fmla="*/ 1845961 w 3182692"/>
              <a:gd name="csY3" fmla="*/ 0 h 18288"/>
              <a:gd name="csX4" fmla="*/ 2450673 w 3182692"/>
              <a:gd name="csY4" fmla="*/ 0 h 18288"/>
              <a:gd name="csX5" fmla="*/ 3182692 w 3182692"/>
              <a:gd name="csY5" fmla="*/ 0 h 18288"/>
              <a:gd name="csX6" fmla="*/ 3182692 w 3182692"/>
              <a:gd name="csY6" fmla="*/ 18288 h 18288"/>
              <a:gd name="csX7" fmla="*/ 2546154 w 3182692"/>
              <a:gd name="csY7" fmla="*/ 18288 h 18288"/>
              <a:gd name="csX8" fmla="*/ 1845961 w 3182692"/>
              <a:gd name="csY8" fmla="*/ 18288 h 18288"/>
              <a:gd name="csX9" fmla="*/ 1304904 w 3182692"/>
              <a:gd name="csY9" fmla="*/ 18288 h 18288"/>
              <a:gd name="csX10" fmla="*/ 668365 w 3182692"/>
              <a:gd name="csY10" fmla="*/ 18288 h 18288"/>
              <a:gd name="csX11" fmla="*/ 0 w 3182692"/>
              <a:gd name="csY11" fmla="*/ 18288 h 18288"/>
              <a:gd name="csX12" fmla="*/ 0 w 3182692"/>
              <a:gd name="csY12"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3182692" h="18288" fill="none" extrusionOk="0">
                <a:moveTo>
                  <a:pt x="0" y="0"/>
                </a:moveTo>
                <a:cubicBezTo>
                  <a:pt x="145195" y="-37571"/>
                  <a:pt x="472618" y="-13696"/>
                  <a:pt x="604711" y="0"/>
                </a:cubicBezTo>
                <a:cubicBezTo>
                  <a:pt x="706652" y="-3280"/>
                  <a:pt x="1039328" y="-8567"/>
                  <a:pt x="1241250" y="0"/>
                </a:cubicBezTo>
                <a:cubicBezTo>
                  <a:pt x="1405712" y="-7891"/>
                  <a:pt x="1711158" y="8053"/>
                  <a:pt x="1909615" y="0"/>
                </a:cubicBezTo>
                <a:cubicBezTo>
                  <a:pt x="2107436" y="-40150"/>
                  <a:pt x="2247192" y="19443"/>
                  <a:pt x="2577981" y="0"/>
                </a:cubicBezTo>
                <a:cubicBezTo>
                  <a:pt x="2894393" y="-5855"/>
                  <a:pt x="3041563" y="17846"/>
                  <a:pt x="3182692" y="0"/>
                </a:cubicBezTo>
                <a:cubicBezTo>
                  <a:pt x="3181973" y="8390"/>
                  <a:pt x="3182735" y="11854"/>
                  <a:pt x="3182692" y="18288"/>
                </a:cubicBezTo>
                <a:cubicBezTo>
                  <a:pt x="2975928" y="57450"/>
                  <a:pt x="2667693" y="19406"/>
                  <a:pt x="2482500" y="18288"/>
                </a:cubicBezTo>
                <a:cubicBezTo>
                  <a:pt x="2299734" y="36912"/>
                  <a:pt x="1925962" y="9303"/>
                  <a:pt x="1782308" y="18288"/>
                </a:cubicBezTo>
                <a:cubicBezTo>
                  <a:pt x="1635580" y="20546"/>
                  <a:pt x="1257854" y="-3663"/>
                  <a:pt x="1145769" y="18288"/>
                </a:cubicBezTo>
                <a:cubicBezTo>
                  <a:pt x="1025065" y="56574"/>
                  <a:pt x="247799" y="-11536"/>
                  <a:pt x="0" y="18288"/>
                </a:cubicBezTo>
                <a:cubicBezTo>
                  <a:pt x="-405" y="13204"/>
                  <a:pt x="-1092" y="5311"/>
                  <a:pt x="0" y="0"/>
                </a:cubicBezTo>
                <a:close/>
              </a:path>
              <a:path w="3182692" h="18288" stroke="0" extrusionOk="0">
                <a:moveTo>
                  <a:pt x="0" y="0"/>
                </a:moveTo>
                <a:cubicBezTo>
                  <a:pt x="288308" y="19724"/>
                  <a:pt x="431183" y="-26509"/>
                  <a:pt x="604711" y="0"/>
                </a:cubicBezTo>
                <a:cubicBezTo>
                  <a:pt x="795174" y="4405"/>
                  <a:pt x="950067" y="22541"/>
                  <a:pt x="1145769" y="0"/>
                </a:cubicBezTo>
                <a:cubicBezTo>
                  <a:pt x="1301850" y="7702"/>
                  <a:pt x="1499974" y="-70469"/>
                  <a:pt x="1845961" y="0"/>
                </a:cubicBezTo>
                <a:cubicBezTo>
                  <a:pt x="2191264" y="15313"/>
                  <a:pt x="2307232" y="-97"/>
                  <a:pt x="2450673" y="0"/>
                </a:cubicBezTo>
                <a:cubicBezTo>
                  <a:pt x="2596405" y="-19465"/>
                  <a:pt x="3033067" y="-31048"/>
                  <a:pt x="3182692" y="0"/>
                </a:cubicBezTo>
                <a:cubicBezTo>
                  <a:pt x="3182066" y="4696"/>
                  <a:pt x="3183370" y="10269"/>
                  <a:pt x="3182692" y="18288"/>
                </a:cubicBezTo>
                <a:cubicBezTo>
                  <a:pt x="3091120" y="-23022"/>
                  <a:pt x="2811074" y="61693"/>
                  <a:pt x="2546154" y="18288"/>
                </a:cubicBezTo>
                <a:cubicBezTo>
                  <a:pt x="2285186" y="27529"/>
                  <a:pt x="2090205" y="-22321"/>
                  <a:pt x="1845961" y="18288"/>
                </a:cubicBezTo>
                <a:cubicBezTo>
                  <a:pt x="1599794" y="31493"/>
                  <a:pt x="1466284" y="37447"/>
                  <a:pt x="1304904" y="18288"/>
                </a:cubicBezTo>
                <a:cubicBezTo>
                  <a:pt x="1189365" y="43775"/>
                  <a:pt x="952251" y="23461"/>
                  <a:pt x="668365" y="18288"/>
                </a:cubicBezTo>
                <a:cubicBezTo>
                  <a:pt x="407868" y="43595"/>
                  <a:pt x="284672" y="-9405"/>
                  <a:pt x="0" y="18288"/>
                </a:cubicBezTo>
                <a:cubicBezTo>
                  <a:pt x="527" y="9891"/>
                  <a:pt x="870" y="7012"/>
                  <a:pt x="0" y="0"/>
                </a:cubicBezTo>
                <a:close/>
              </a:path>
              <a:path w="3182692" h="18288" fill="none" stroke="0" extrusionOk="0">
                <a:moveTo>
                  <a:pt x="0" y="0"/>
                </a:moveTo>
                <a:cubicBezTo>
                  <a:pt x="108839" y="-32375"/>
                  <a:pt x="447732" y="16552"/>
                  <a:pt x="604711" y="0"/>
                </a:cubicBezTo>
                <a:cubicBezTo>
                  <a:pt x="781899" y="-548"/>
                  <a:pt x="1052060" y="7118"/>
                  <a:pt x="1241250" y="0"/>
                </a:cubicBezTo>
                <a:cubicBezTo>
                  <a:pt x="1399482" y="14083"/>
                  <a:pt x="1706293" y="54730"/>
                  <a:pt x="1909615" y="0"/>
                </a:cubicBezTo>
                <a:cubicBezTo>
                  <a:pt x="2085313" y="-24404"/>
                  <a:pt x="2264415" y="16988"/>
                  <a:pt x="2577981" y="0"/>
                </a:cubicBezTo>
                <a:cubicBezTo>
                  <a:pt x="2926098" y="-10318"/>
                  <a:pt x="3036314" y="-14769"/>
                  <a:pt x="3182692" y="0"/>
                </a:cubicBezTo>
                <a:cubicBezTo>
                  <a:pt x="3181841" y="8135"/>
                  <a:pt x="3181636" y="12730"/>
                  <a:pt x="3182692" y="18288"/>
                </a:cubicBezTo>
                <a:cubicBezTo>
                  <a:pt x="2996012" y="-1231"/>
                  <a:pt x="2669008" y="27395"/>
                  <a:pt x="2482500" y="18288"/>
                </a:cubicBezTo>
                <a:cubicBezTo>
                  <a:pt x="2296543" y="21246"/>
                  <a:pt x="1935236" y="7938"/>
                  <a:pt x="1782308" y="18288"/>
                </a:cubicBezTo>
                <a:cubicBezTo>
                  <a:pt x="1607683" y="25490"/>
                  <a:pt x="1291498" y="1369"/>
                  <a:pt x="1145769" y="18288"/>
                </a:cubicBezTo>
                <a:cubicBezTo>
                  <a:pt x="1015407" y="55325"/>
                  <a:pt x="262557" y="26571"/>
                  <a:pt x="0" y="18288"/>
                </a:cubicBezTo>
                <a:cubicBezTo>
                  <a:pt x="508" y="13336"/>
                  <a:pt x="437" y="7274"/>
                  <a:pt x="0" y="0"/>
                </a:cubicBezTo>
                <a:close/>
              </a:path>
            </a:pathLst>
          </a:custGeom>
          <a:solidFill>
            <a:srgbClr val="FFFFFF">
              <a:alpha val="75000"/>
            </a:srgbClr>
          </a:solidFill>
          <a:ln w="41275" cap="rnd">
            <a:solidFill>
              <a:srgbClr val="FFFFFF">
                <a:alpha val="75000"/>
              </a:srgbClr>
            </a:solidFill>
            <a:round/>
            <a:extLst>
              <a:ext uri="{C807C97D-BFC1-408E-A445-0C87EB9F89A2}">
                <ask:lineSketchStyleProps xmlns:ask="http://schemas.microsoft.com/office/drawing/2018/sketchyshapes" sd="1219033472">
                  <a:custGeom>
                    <a:avLst/>
                    <a:gdLst>
                      <a:gd name="connsiteX0" fmla="*/ 0 w 3182692"/>
                      <a:gd name="connsiteY0" fmla="*/ 0 h 18288"/>
                      <a:gd name="connsiteX1" fmla="*/ 604711 w 3182692"/>
                      <a:gd name="connsiteY1" fmla="*/ 0 h 18288"/>
                      <a:gd name="connsiteX2" fmla="*/ 1241250 w 3182692"/>
                      <a:gd name="connsiteY2" fmla="*/ 0 h 18288"/>
                      <a:gd name="connsiteX3" fmla="*/ 1909615 w 3182692"/>
                      <a:gd name="connsiteY3" fmla="*/ 0 h 18288"/>
                      <a:gd name="connsiteX4" fmla="*/ 2577981 w 3182692"/>
                      <a:gd name="connsiteY4" fmla="*/ 0 h 18288"/>
                      <a:gd name="connsiteX5" fmla="*/ 3182692 w 3182692"/>
                      <a:gd name="connsiteY5" fmla="*/ 0 h 18288"/>
                      <a:gd name="connsiteX6" fmla="*/ 3182692 w 3182692"/>
                      <a:gd name="connsiteY6" fmla="*/ 18288 h 18288"/>
                      <a:gd name="connsiteX7" fmla="*/ 2482500 w 3182692"/>
                      <a:gd name="connsiteY7" fmla="*/ 18288 h 18288"/>
                      <a:gd name="connsiteX8" fmla="*/ 1782308 w 3182692"/>
                      <a:gd name="connsiteY8" fmla="*/ 18288 h 18288"/>
                      <a:gd name="connsiteX9" fmla="*/ 1145769 w 3182692"/>
                      <a:gd name="connsiteY9" fmla="*/ 18288 h 18288"/>
                      <a:gd name="connsiteX10" fmla="*/ 0 w 3182692"/>
                      <a:gd name="connsiteY10" fmla="*/ 18288 h 18288"/>
                      <a:gd name="connsiteX11" fmla="*/ 0 w 3182692"/>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2692" h="18288" fill="none" extrusionOk="0">
                        <a:moveTo>
                          <a:pt x="0" y="0"/>
                        </a:moveTo>
                        <a:cubicBezTo>
                          <a:pt x="126686" y="-21366"/>
                          <a:pt x="467788" y="9025"/>
                          <a:pt x="604711" y="0"/>
                        </a:cubicBezTo>
                        <a:cubicBezTo>
                          <a:pt x="741634" y="-9025"/>
                          <a:pt x="1061620" y="6814"/>
                          <a:pt x="1241250" y="0"/>
                        </a:cubicBezTo>
                        <a:cubicBezTo>
                          <a:pt x="1420880" y="-6814"/>
                          <a:pt x="1713773" y="13383"/>
                          <a:pt x="1909615" y="0"/>
                        </a:cubicBezTo>
                        <a:cubicBezTo>
                          <a:pt x="2105457" y="-13383"/>
                          <a:pt x="2257256" y="13567"/>
                          <a:pt x="2577981" y="0"/>
                        </a:cubicBezTo>
                        <a:cubicBezTo>
                          <a:pt x="2898706" y="-13567"/>
                          <a:pt x="3026063" y="6328"/>
                          <a:pt x="3182692" y="0"/>
                        </a:cubicBezTo>
                        <a:cubicBezTo>
                          <a:pt x="3181983" y="8157"/>
                          <a:pt x="3182279" y="12125"/>
                          <a:pt x="3182692" y="18288"/>
                        </a:cubicBezTo>
                        <a:cubicBezTo>
                          <a:pt x="2998421" y="21742"/>
                          <a:pt x="2675038" y="19014"/>
                          <a:pt x="2482500" y="18288"/>
                        </a:cubicBezTo>
                        <a:cubicBezTo>
                          <a:pt x="2289962" y="17562"/>
                          <a:pt x="1930644" y="6834"/>
                          <a:pt x="1782308" y="18288"/>
                        </a:cubicBezTo>
                        <a:cubicBezTo>
                          <a:pt x="1633972" y="29742"/>
                          <a:pt x="1287388" y="-1992"/>
                          <a:pt x="1145769" y="18288"/>
                        </a:cubicBezTo>
                        <a:cubicBezTo>
                          <a:pt x="1004150" y="38568"/>
                          <a:pt x="256377" y="-37438"/>
                          <a:pt x="0" y="18288"/>
                        </a:cubicBezTo>
                        <a:cubicBezTo>
                          <a:pt x="-46" y="12483"/>
                          <a:pt x="-203" y="6491"/>
                          <a:pt x="0" y="0"/>
                        </a:cubicBezTo>
                        <a:close/>
                      </a:path>
                      <a:path w="3182692" h="18288" stroke="0" extrusionOk="0">
                        <a:moveTo>
                          <a:pt x="0" y="0"/>
                        </a:moveTo>
                        <a:cubicBezTo>
                          <a:pt x="283446" y="18201"/>
                          <a:pt x="432812" y="7290"/>
                          <a:pt x="604711" y="0"/>
                        </a:cubicBezTo>
                        <a:cubicBezTo>
                          <a:pt x="776610" y="-7290"/>
                          <a:pt x="982253" y="15478"/>
                          <a:pt x="1145769" y="0"/>
                        </a:cubicBezTo>
                        <a:cubicBezTo>
                          <a:pt x="1309285" y="-15478"/>
                          <a:pt x="1514247" y="-25520"/>
                          <a:pt x="1845961" y="0"/>
                        </a:cubicBezTo>
                        <a:cubicBezTo>
                          <a:pt x="2177675" y="25520"/>
                          <a:pt x="2297588" y="16646"/>
                          <a:pt x="2450673" y="0"/>
                        </a:cubicBezTo>
                        <a:cubicBezTo>
                          <a:pt x="2603758" y="-16646"/>
                          <a:pt x="3023048" y="-21196"/>
                          <a:pt x="3182692" y="0"/>
                        </a:cubicBezTo>
                        <a:cubicBezTo>
                          <a:pt x="3182428" y="4493"/>
                          <a:pt x="3183076" y="9472"/>
                          <a:pt x="3182692" y="18288"/>
                        </a:cubicBezTo>
                        <a:cubicBezTo>
                          <a:pt x="3039109" y="-12701"/>
                          <a:pt x="2823860" y="13848"/>
                          <a:pt x="2546154" y="18288"/>
                        </a:cubicBezTo>
                        <a:cubicBezTo>
                          <a:pt x="2268448" y="22728"/>
                          <a:pt x="2098674" y="5291"/>
                          <a:pt x="1845961" y="18288"/>
                        </a:cubicBezTo>
                        <a:cubicBezTo>
                          <a:pt x="1593248" y="31285"/>
                          <a:pt x="1456743" y="27560"/>
                          <a:pt x="1304904" y="18288"/>
                        </a:cubicBezTo>
                        <a:cubicBezTo>
                          <a:pt x="1153065" y="9016"/>
                          <a:pt x="947204" y="11126"/>
                          <a:pt x="668365" y="18288"/>
                        </a:cubicBezTo>
                        <a:cubicBezTo>
                          <a:pt x="389526" y="25450"/>
                          <a:pt x="288244" y="-4628"/>
                          <a:pt x="0" y="18288"/>
                        </a:cubicBezTo>
                        <a:cubicBezTo>
                          <a:pt x="843" y="9577"/>
                          <a:pt x="371" y="6900"/>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Image 7">
            <a:extLst>
              <a:ext uri="{FF2B5EF4-FFF2-40B4-BE49-F238E27FC236}">
                <a16:creationId xmlns:a16="http://schemas.microsoft.com/office/drawing/2014/main" id="{C1A962DD-621E-4A0A-B93F-681CE3553ED9}"/>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7" name="ZoneTexte 6">
            <a:extLst>
              <a:ext uri="{FF2B5EF4-FFF2-40B4-BE49-F238E27FC236}">
                <a16:creationId xmlns:a16="http://schemas.microsoft.com/office/drawing/2014/main" id="{EA13798C-3562-498F-B339-43F014068FFE}"/>
              </a:ext>
            </a:extLst>
          </p:cNvPr>
          <p:cNvSpPr txBox="1"/>
          <p:nvPr/>
        </p:nvSpPr>
        <p:spPr>
          <a:xfrm>
            <a:off x="2600441" y="2721114"/>
            <a:ext cx="4030214" cy="707886"/>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a:t>Image du projet</a:t>
            </a:r>
            <a:endParaRPr lang="fr-FR"/>
          </a:p>
        </p:txBody>
      </p:sp>
      <p:sp>
        <p:nvSpPr>
          <p:cNvPr id="5" name="Rectangle 3">
            <a:extLst>
              <a:ext uri="{FF2B5EF4-FFF2-40B4-BE49-F238E27FC236}">
                <a16:creationId xmlns:a16="http://schemas.microsoft.com/office/drawing/2014/main" id="{262CBA2A-133B-D3E2-229E-6B57C01949F5}"/>
              </a:ext>
            </a:extLst>
          </p:cNvPr>
          <p:cNvSpPr>
            <a:spLocks noChangeArrowheads="1"/>
          </p:cNvSpPr>
          <p:nvPr/>
        </p:nvSpPr>
        <p:spPr bwMode="auto">
          <a:xfrm>
            <a:off x="-2124744" y="633264"/>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18" name="ZoneTexte 17">
            <a:extLst>
              <a:ext uri="{FF2B5EF4-FFF2-40B4-BE49-F238E27FC236}">
                <a16:creationId xmlns:a16="http://schemas.microsoft.com/office/drawing/2014/main" id="{7EB8B4AE-5EE2-8589-495A-03F5BB9B686A}"/>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SISP</a:t>
            </a:r>
            <a:endParaRPr lang="fr-FR" sz="1800"/>
          </a:p>
        </p:txBody>
      </p:sp>
      <p:sp>
        <p:nvSpPr>
          <p:cNvPr id="19" name="ZoneTexte 18">
            <a:extLst>
              <a:ext uri="{FF2B5EF4-FFF2-40B4-BE49-F238E27FC236}">
                <a16:creationId xmlns:a16="http://schemas.microsoft.com/office/drawing/2014/main" id="{BC369258-B0E3-C30E-346A-51E82669EE25}"/>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ENTR</a:t>
            </a:r>
            <a:endParaRPr lang="fr-FR" sz="1800"/>
          </a:p>
        </p:txBody>
      </p:sp>
      <p:sp>
        <p:nvSpPr>
          <p:cNvPr id="20" name="ZoneTexte 19">
            <a:extLst>
              <a:ext uri="{FF2B5EF4-FFF2-40B4-BE49-F238E27FC236}">
                <a16:creationId xmlns:a16="http://schemas.microsoft.com/office/drawing/2014/main" id="{8B57CFD0-E01D-11F7-54BC-BE023461C69C}"/>
              </a:ext>
            </a:extLst>
          </p:cNvPr>
          <p:cNvSpPr txBox="1"/>
          <p:nvPr/>
        </p:nvSpPr>
        <p:spPr>
          <a:xfrm>
            <a:off x="4615548" y="6066854"/>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Autre</a:t>
            </a:r>
            <a:endParaRPr lang="fr-FR" sz="1800"/>
          </a:p>
        </p:txBody>
      </p:sp>
      <p:sp>
        <p:nvSpPr>
          <p:cNvPr id="21" name="ZoneTexte 20">
            <a:extLst>
              <a:ext uri="{FF2B5EF4-FFF2-40B4-BE49-F238E27FC236}">
                <a16:creationId xmlns:a16="http://schemas.microsoft.com/office/drawing/2014/main" id="{83D47BCF-C078-4CD8-189B-BF29DC52484A}"/>
              </a:ext>
            </a:extLst>
          </p:cNvPr>
          <p:cNvSpPr txBox="1"/>
          <p:nvPr/>
        </p:nvSpPr>
        <p:spPr>
          <a:xfrm>
            <a:off x="1483200" y="4298952"/>
            <a:ext cx="6264695" cy="830997"/>
          </a:xfrm>
          <a:prstGeom prst="rect">
            <a:avLst/>
          </a:prstGeom>
          <a:noFill/>
        </p:spPr>
        <p:txBody>
          <a:bodyPr vert="horz" wrap="square" lIns="91440" tIns="45720" rIns="91440" bIns="45720" rtlCol="0" anchor="ctr">
            <a:spAutoFit/>
          </a:bodyPr>
          <a:lstStyle>
            <a:defPPr>
              <a:defRPr lang="fr-FR"/>
            </a:defPPr>
            <a:lvl1pPr algn="ctr">
              <a:spcBef>
                <a:spcPct val="0"/>
              </a:spcBef>
              <a:buNone/>
              <a:defRPr sz="4000">
                <a:solidFill>
                  <a:srgbClr val="00A4B5"/>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r>
              <a:rPr lang="fr-BE" sz="2400"/>
              <a:t>Réunion </a:t>
            </a:r>
            <a:r>
              <a:rPr lang="fr-BE" sz="2400" b="1"/>
              <a:t>Kick-off</a:t>
            </a:r>
            <a:r>
              <a:rPr lang="fr-BE" sz="2400"/>
              <a:t> – Chantier</a:t>
            </a:r>
          </a:p>
          <a:p>
            <a:r>
              <a:rPr lang="fr-BE" sz="2400"/>
              <a:t>Date XX.XX.XX</a:t>
            </a:r>
            <a:endParaRPr lang="fr-FR" sz="2400"/>
          </a:p>
        </p:txBody>
      </p:sp>
      <p:cxnSp>
        <p:nvCxnSpPr>
          <p:cNvPr id="23" name="Connecteur droit 22">
            <a:extLst>
              <a:ext uri="{FF2B5EF4-FFF2-40B4-BE49-F238E27FC236}">
                <a16:creationId xmlns:a16="http://schemas.microsoft.com/office/drawing/2014/main" id="{E8089AE2-00F0-D884-9EE3-578BF0DC93F9}"/>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Tree>
    <p:extLst>
      <p:ext uri="{BB962C8B-B14F-4D97-AF65-F5344CB8AC3E}">
        <p14:creationId xmlns:p14="http://schemas.microsoft.com/office/powerpoint/2010/main" val="1132669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ZoneTexte 13"/>
          <p:cNvSpPr txBox="1"/>
          <p:nvPr/>
        </p:nvSpPr>
        <p:spPr>
          <a:xfrm>
            <a:off x="840923" y="1194604"/>
            <a:ext cx="7907102" cy="3262432"/>
          </a:xfrm>
          <a:prstGeom prst="rect">
            <a:avLst/>
          </a:prstGeom>
          <a:noFill/>
        </p:spPr>
        <p:txBody>
          <a:bodyPr wrap="square" lIns="91440" tIns="45720" rIns="91440" bIns="45720" rtlCol="0" anchor="t">
            <a:spAutoFit/>
          </a:bodyPr>
          <a:lstStyle/>
          <a:p>
            <a:pPr marL="0" lvl="2"/>
            <a:endParaRPr lang="fr-FR" sz="1600" b="1" dirty="0">
              <a:solidFill>
                <a:srgbClr val="2C3D4F"/>
              </a:solidFill>
              <a:latin typeface="Omnes Regular Roman" charset="0"/>
            </a:endParaRPr>
          </a:p>
          <a:p>
            <a:pPr marL="285750" lvl="2" indent="-285750">
              <a:buFont typeface="Wingdings" panose="05000000000000000000" pitchFamily="2" charset="2"/>
              <a:buChar char="Ø"/>
            </a:pPr>
            <a:r>
              <a:rPr lang="fr-FR" b="1" dirty="0">
                <a:solidFill>
                  <a:srgbClr val="205B7B"/>
                </a:solidFill>
                <a:latin typeface="Omnes Regular Roman"/>
              </a:rPr>
              <a:t>Etat d’avancement </a:t>
            </a:r>
          </a:p>
          <a:p>
            <a:pPr marL="0" lvl="2"/>
            <a:endParaRPr lang="fr-FR" sz="1600" dirty="0">
              <a:solidFill>
                <a:srgbClr val="00A4B5"/>
              </a:solidFill>
              <a:latin typeface="Omnes Regular Roman" charset="0"/>
            </a:endParaRPr>
          </a:p>
          <a:p>
            <a:pPr marL="285750" lvl="2" indent="-285750">
              <a:buFontTx/>
              <a:buChar char="-"/>
            </a:pPr>
            <a:r>
              <a:rPr lang="fr-FR" sz="1200" b="1" dirty="0">
                <a:latin typeface="+mj-lt"/>
                <a:cs typeface="Times New Roman"/>
              </a:rPr>
              <a:t>Lettre de commande: </a:t>
            </a:r>
          </a:p>
          <a:p>
            <a:pPr marL="742950" lvl="3" indent="-285750">
              <a:buFontTx/>
              <a:buChar char="-"/>
            </a:pPr>
            <a:r>
              <a:rPr lang="fr-FR" sz="1200" dirty="0">
                <a:latin typeface="+mj-lt"/>
                <a:cs typeface="Times New Roman"/>
              </a:rPr>
              <a:t>Annexe – Métré récapitulatif définitif ; </a:t>
            </a:r>
          </a:p>
          <a:p>
            <a:pPr marL="742950" lvl="3" indent="-285750">
              <a:buFontTx/>
              <a:buChar char="-"/>
            </a:pPr>
            <a:r>
              <a:rPr lang="fr-FR" sz="1200" b="1" dirty="0">
                <a:solidFill>
                  <a:srgbClr val="00A4B5"/>
                </a:solidFill>
                <a:ea typeface="Omnes Regular Roman" charset="0"/>
                <a:cs typeface="Omnes Regular Roman" charset="0"/>
              </a:rPr>
              <a:t>(X) </a:t>
            </a:r>
            <a:r>
              <a:rPr lang="fr-FR" sz="1200" dirty="0">
                <a:latin typeface="+mj-lt"/>
                <a:cs typeface="Times New Roman"/>
              </a:rPr>
              <a:t>Annexe - Proposition de calcul de la révision (a, b, c et GS et GI SAUF </a:t>
            </a:r>
            <a:r>
              <a:rPr lang="fr-FR" sz="1200" dirty="0" err="1">
                <a:latin typeface="+mj-lt"/>
                <a:cs typeface="Times New Roman"/>
              </a:rPr>
              <a:t>ps</a:t>
            </a:r>
            <a:r>
              <a:rPr lang="fr-FR" sz="1200" dirty="0">
                <a:latin typeface="+mj-lt"/>
                <a:cs typeface="Times New Roman"/>
              </a:rPr>
              <a:t>, pi qui changent tous les mois);</a:t>
            </a:r>
          </a:p>
          <a:p>
            <a:pPr marL="742950" lvl="3" indent="-285750">
              <a:buFontTx/>
              <a:buChar char="-"/>
            </a:pPr>
            <a:endParaRPr lang="fr-FR" sz="1200" dirty="0">
              <a:latin typeface="+mj-lt"/>
              <a:cs typeface="Times New Roman" panose="02020603050405020304" pitchFamily="18" charset="0"/>
            </a:endParaRPr>
          </a:p>
          <a:p>
            <a:pPr marL="0" lvl="2"/>
            <a:endParaRPr lang="fr-FR" sz="1200" b="1" dirty="0">
              <a:latin typeface="+mj-lt"/>
              <a:cs typeface="Times New Roman" panose="02020603050405020304" pitchFamily="18" charset="0"/>
            </a:endParaRPr>
          </a:p>
          <a:p>
            <a:pPr marL="285750" lvl="2" indent="-285750">
              <a:buFontTx/>
              <a:buChar char="-"/>
            </a:pPr>
            <a:r>
              <a:rPr lang="fr-FR" sz="1200" b="1" dirty="0">
                <a:latin typeface="+mj-lt"/>
                <a:cs typeface="Times New Roman"/>
              </a:rPr>
              <a:t>Etablissement de l’EA 0 ; </a:t>
            </a:r>
          </a:p>
          <a:p>
            <a:pPr marL="285750" lvl="2" indent="-285750">
              <a:buFontTx/>
              <a:buChar char="-"/>
            </a:pPr>
            <a:endParaRPr lang="fr-FR" sz="1200" dirty="0">
              <a:latin typeface="+mj-lt"/>
              <a:cs typeface="Times New Roman" panose="02020603050405020304" pitchFamily="18" charset="0"/>
            </a:endParaRPr>
          </a:p>
          <a:p>
            <a:pPr marL="742950" lvl="3" indent="-285750">
              <a:buFontTx/>
              <a:buChar char="-"/>
            </a:pPr>
            <a:r>
              <a:rPr lang="fr-FR" sz="1200" dirty="0">
                <a:latin typeface="+mj-lt"/>
                <a:cs typeface="Times New Roman"/>
              </a:rPr>
              <a:t>Vérification du métré qui donne le prototype d’EA et partir de la même version (Omissions, erreurs, arrondis ) </a:t>
            </a:r>
          </a:p>
          <a:p>
            <a:pPr marL="285750" lvl="2" indent="-285750">
              <a:buChar char="-"/>
            </a:pPr>
            <a:endParaRPr lang="fr-FR" sz="1200" dirty="0">
              <a:latin typeface="+mj-lt"/>
              <a:cs typeface="Times New Roman" panose="02020603050405020304" pitchFamily="18" charset="0"/>
            </a:endParaRPr>
          </a:p>
          <a:p>
            <a:pPr marL="285750" lvl="2" indent="-285750">
              <a:buFontTx/>
              <a:buChar char="-"/>
            </a:pPr>
            <a:r>
              <a:rPr lang="fr-FR" sz="1200" b="1" dirty="0">
                <a:latin typeface="+mj-lt"/>
                <a:cs typeface="Times New Roman"/>
              </a:rPr>
              <a:t>Procédure pour les futurs EA </a:t>
            </a:r>
          </a:p>
          <a:p>
            <a:pPr marL="742950" lvl="3" indent="-285750">
              <a:buFont typeface="Arial" panose="020B0604020202020204" pitchFamily="34" charset="0"/>
              <a:buChar char="•"/>
            </a:pPr>
            <a:endParaRPr lang="fr-FR" sz="1200" b="1" dirty="0">
              <a:solidFill>
                <a:srgbClr val="00A4B5"/>
              </a:solidFill>
              <a:latin typeface="Omnes Regular Roman" charset="0"/>
            </a:endParaRPr>
          </a:p>
          <a:p>
            <a:pPr marL="742950" lvl="3" indent="-285750">
              <a:buFont typeface="Arial" panose="020B0604020202020204" pitchFamily="34" charset="0"/>
              <a:buChar char="•"/>
            </a:pPr>
            <a:endParaRPr lang="fr-FR" sz="1200" b="1" dirty="0">
              <a:solidFill>
                <a:srgbClr val="00A4B5"/>
              </a:solidFill>
              <a:latin typeface="Omnes Regular Roman" charset="0"/>
            </a:endParaRPr>
          </a:p>
          <a:p>
            <a:pPr marL="457200" lvl="3"/>
            <a:endParaRPr lang="fr-FR" sz="1200" b="1" dirty="0">
              <a:solidFill>
                <a:srgbClr val="00A4B5"/>
              </a:solidFill>
              <a:latin typeface="Omnes Regular Roman" charset="0"/>
            </a:endParaRPr>
          </a:p>
        </p:txBody>
      </p:sp>
      <p:pic>
        <p:nvPicPr>
          <p:cNvPr id="2" name="Image 1">
            <a:extLst>
              <a:ext uri="{FF2B5EF4-FFF2-40B4-BE49-F238E27FC236}">
                <a16:creationId xmlns:a16="http://schemas.microsoft.com/office/drawing/2014/main" id="{4CB6866A-B748-CCCC-42A5-6D48771BA920}"/>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3" name="ZoneTexte 2">
            <a:extLst>
              <a:ext uri="{FF2B5EF4-FFF2-40B4-BE49-F238E27FC236}">
                <a16:creationId xmlns:a16="http://schemas.microsoft.com/office/drawing/2014/main" id="{0E241C2F-4826-CE1A-8C41-145A70B225A5}"/>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SISP</a:t>
            </a:r>
            <a:endParaRPr lang="fr-FR" sz="1800"/>
          </a:p>
        </p:txBody>
      </p:sp>
      <p:sp>
        <p:nvSpPr>
          <p:cNvPr id="4" name="ZoneTexte 3">
            <a:extLst>
              <a:ext uri="{FF2B5EF4-FFF2-40B4-BE49-F238E27FC236}">
                <a16:creationId xmlns:a16="http://schemas.microsoft.com/office/drawing/2014/main" id="{A38C2E89-0661-F8A6-FEC2-A6F17FF4F939}"/>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ENTR</a:t>
            </a:r>
            <a:endParaRPr lang="fr-FR" sz="1800"/>
          </a:p>
        </p:txBody>
      </p:sp>
      <p:sp>
        <p:nvSpPr>
          <p:cNvPr id="5" name="ZoneTexte 4">
            <a:extLst>
              <a:ext uri="{FF2B5EF4-FFF2-40B4-BE49-F238E27FC236}">
                <a16:creationId xmlns:a16="http://schemas.microsoft.com/office/drawing/2014/main" id="{241ADBE3-DC30-76E1-90CF-32C5553E38DF}"/>
              </a:ext>
            </a:extLst>
          </p:cNvPr>
          <p:cNvSpPr txBox="1"/>
          <p:nvPr/>
        </p:nvSpPr>
        <p:spPr>
          <a:xfrm>
            <a:off x="4615548" y="6066854"/>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Autre</a:t>
            </a:r>
            <a:endParaRPr lang="fr-FR" sz="1800"/>
          </a:p>
        </p:txBody>
      </p:sp>
      <p:cxnSp>
        <p:nvCxnSpPr>
          <p:cNvPr id="6" name="Connecteur droit 5">
            <a:extLst>
              <a:ext uri="{FF2B5EF4-FFF2-40B4-BE49-F238E27FC236}">
                <a16:creationId xmlns:a16="http://schemas.microsoft.com/office/drawing/2014/main" id="{4EE3C663-BB1C-FB49-F692-732239DD0B84}"/>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7" name="Titre 1">
            <a:extLst>
              <a:ext uri="{FF2B5EF4-FFF2-40B4-BE49-F238E27FC236}">
                <a16:creationId xmlns:a16="http://schemas.microsoft.com/office/drawing/2014/main" id="{27706A09-392E-49DC-9196-9E281A1DDB16}"/>
              </a:ext>
            </a:extLst>
          </p:cNvPr>
          <p:cNvSpPr txBox="1">
            <a:spLocks/>
          </p:cNvSpPr>
          <p:nvPr/>
        </p:nvSpPr>
        <p:spPr>
          <a:xfrm>
            <a:off x="971600" y="223060"/>
            <a:ext cx="6995120" cy="97154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BE" sz="3600" u="sng">
                <a:solidFill>
                  <a:srgbClr val="00A4B5"/>
                </a:solidFill>
                <a:latin typeface="Omnes Semibold Roman" charset="0"/>
              </a:rPr>
              <a:t>Administratif</a:t>
            </a:r>
            <a:endParaRPr lang="fr-FR" sz="3600" u="sng">
              <a:solidFill>
                <a:srgbClr val="00A4B5"/>
              </a:solidFill>
              <a:latin typeface="Omnes Semibold Roman" charset="0"/>
            </a:endParaRPr>
          </a:p>
        </p:txBody>
      </p:sp>
    </p:spTree>
    <p:extLst>
      <p:ext uri="{BB962C8B-B14F-4D97-AF65-F5344CB8AC3E}">
        <p14:creationId xmlns:p14="http://schemas.microsoft.com/office/powerpoint/2010/main" val="21902587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ZoneTexte 12"/>
          <p:cNvSpPr txBox="1"/>
          <p:nvPr/>
        </p:nvSpPr>
        <p:spPr>
          <a:xfrm>
            <a:off x="539552" y="1273929"/>
            <a:ext cx="7992888" cy="2800767"/>
          </a:xfrm>
          <a:prstGeom prst="rect">
            <a:avLst/>
          </a:prstGeom>
          <a:noFill/>
        </p:spPr>
        <p:txBody>
          <a:bodyPr wrap="square" rtlCol="0">
            <a:spAutoFit/>
          </a:bodyPr>
          <a:lstStyle/>
          <a:p>
            <a:pPr marL="285750" lvl="2" indent="-285750">
              <a:buFont typeface="Wingdings" panose="05000000000000000000" pitchFamily="2" charset="2"/>
              <a:buChar char="Ø"/>
            </a:pPr>
            <a:r>
              <a:rPr lang="fr-FR" b="1">
                <a:solidFill>
                  <a:srgbClr val="205B7B"/>
                </a:solidFill>
                <a:latin typeface="Omnes Regular Roman" charset="0"/>
              </a:rPr>
              <a:t>Approbation des Fiches Techniques (FT)</a:t>
            </a:r>
          </a:p>
          <a:p>
            <a:endParaRPr lang="fr-FR" sz="1200">
              <a:solidFill>
                <a:srgbClr val="205B7B"/>
              </a:solidFill>
              <a:latin typeface="Omnes Medium Roman" charset="0"/>
              <a:ea typeface="Omnes Medium Roman" charset="0"/>
              <a:cs typeface="Omnes Medium Roman" charset="0"/>
            </a:endParaRPr>
          </a:p>
          <a:p>
            <a:r>
              <a:rPr lang="fr-FR" sz="1400" b="1">
                <a:solidFill>
                  <a:srgbClr val="00A4B5"/>
                </a:solidFill>
                <a:ea typeface="Omnes Regular Roman" charset="0"/>
                <a:cs typeface="Omnes Regular Roman" charset="0"/>
              </a:rPr>
              <a:t>Proposition</a:t>
            </a:r>
          </a:p>
          <a:p>
            <a:pPr marL="342900" indent="-342900">
              <a:buAutoNum type="arabicPeriod"/>
            </a:pPr>
            <a:r>
              <a:rPr lang="fr-FR" sz="1200">
                <a:ea typeface="Omnes Regular Roman" charset="0"/>
                <a:cs typeface="Omnes Regular Roman" charset="0"/>
              </a:rPr>
              <a:t>L’entreprise générale fournit un rétroplanning concernant l’approbation des FT</a:t>
            </a:r>
          </a:p>
          <a:p>
            <a:pPr marL="342900" indent="-342900">
              <a:buAutoNum type="arabicPeriod"/>
            </a:pPr>
            <a:r>
              <a:rPr lang="fr-FR" sz="1200">
                <a:solidFill>
                  <a:srgbClr val="2C3D4F"/>
                </a:solidFill>
                <a:ea typeface="Omnes Regular Roman" charset="0"/>
                <a:cs typeface="Omnes Regular Roman" charset="0"/>
              </a:rPr>
              <a:t>Processus d’analyse</a:t>
            </a:r>
          </a:p>
          <a:p>
            <a:r>
              <a:rPr lang="fr-FR" sz="1200">
                <a:solidFill>
                  <a:srgbClr val="2C3D4F"/>
                </a:solidFill>
                <a:ea typeface="Omnes Regular Roman" charset="0"/>
                <a:cs typeface="Omnes Regular Roman" charset="0"/>
              </a:rPr>
              <a:t>	Définir ensemble la durée du processus suivant le rétroplanning</a:t>
            </a:r>
          </a:p>
          <a:p>
            <a:r>
              <a:rPr lang="fr-FR" sz="1200">
                <a:solidFill>
                  <a:srgbClr val="2C3D4F"/>
                </a:solidFill>
                <a:ea typeface="Omnes Regular Roman" charset="0"/>
                <a:cs typeface="Omnes Regular Roman" charset="0"/>
              </a:rPr>
              <a:t>	Mise en place, si EG </a:t>
            </a:r>
            <a:r>
              <a:rPr lang="fr-FR" sz="1200">
                <a:ea typeface="Omnes Regular Roman" charset="0"/>
                <a:cs typeface="Omnes Regular Roman" charset="0"/>
              </a:rPr>
              <a:t>le propose, </a:t>
            </a:r>
            <a:r>
              <a:rPr lang="fr-FR" sz="1200">
                <a:solidFill>
                  <a:srgbClr val="2C3D4F"/>
                </a:solidFill>
                <a:ea typeface="Omnes Regular Roman" charset="0"/>
                <a:cs typeface="Omnes Regular Roman" charset="0"/>
              </a:rPr>
              <a:t>d’une </a:t>
            </a:r>
            <a:r>
              <a:rPr lang="fr-FR" sz="1200">
                <a:ea typeface="Omnes Regular Roman" charset="0"/>
                <a:cs typeface="Omnes Regular Roman" charset="0"/>
              </a:rPr>
              <a:t>plateforme de partage </a:t>
            </a:r>
            <a:r>
              <a:rPr lang="fr-FR" sz="1200">
                <a:solidFill>
                  <a:srgbClr val="2C3D4F"/>
                </a:solidFill>
                <a:ea typeface="Omnes Regular Roman" charset="0"/>
                <a:cs typeface="Omnes Regular Roman" charset="0"/>
              </a:rPr>
              <a:t>pour le suivi des FT</a:t>
            </a:r>
          </a:p>
          <a:p>
            <a:r>
              <a:rPr lang="fr-FR" sz="1200" i="1">
                <a:solidFill>
                  <a:schemeClr val="accent1">
                    <a:lumMod val="75000"/>
                  </a:schemeClr>
                </a:solidFill>
                <a:cs typeface="Times New Roman" panose="02020603050405020304" pitchFamily="18" charset="0"/>
              </a:rPr>
              <a:t>L’adjudicataire introduit ses plans et/ou autres documents </a:t>
            </a:r>
            <a:r>
              <a:rPr lang="fr-FR" sz="1200" b="1" i="1" u="sng">
                <a:solidFill>
                  <a:schemeClr val="accent1">
                    <a:lumMod val="75000"/>
                  </a:schemeClr>
                </a:solidFill>
                <a:cs typeface="Times New Roman" panose="02020603050405020304" pitchFamily="18" charset="0"/>
              </a:rPr>
              <a:t>au moins trente jours calendriers avant le début de l’exécution des travaux concernés</a:t>
            </a:r>
            <a:r>
              <a:rPr lang="fr-FR" sz="1200" i="1">
                <a:solidFill>
                  <a:schemeClr val="accent1">
                    <a:lumMod val="75000"/>
                  </a:schemeClr>
                </a:solidFill>
                <a:cs typeface="Times New Roman" panose="02020603050405020304" pitchFamily="18" charset="0"/>
              </a:rPr>
              <a:t>.</a:t>
            </a:r>
          </a:p>
          <a:p>
            <a:endParaRPr lang="fr-FR" sz="1200">
              <a:solidFill>
                <a:srgbClr val="2C3D4F"/>
              </a:solidFill>
              <a:latin typeface="Omnes Regular Roman" charset="0"/>
              <a:ea typeface="Omnes Regular Roman" charset="0"/>
              <a:cs typeface="Omnes Regular Roman" charset="0"/>
            </a:endParaRPr>
          </a:p>
          <a:p>
            <a:endParaRPr lang="fr-FR" sz="1200">
              <a:solidFill>
                <a:srgbClr val="205B7B"/>
              </a:solidFill>
              <a:latin typeface="Omnes Medium Roman" charset="0"/>
              <a:ea typeface="Omnes Medium Roman" charset="0"/>
              <a:cs typeface="Omnes Medium Roman" charset="0"/>
            </a:endParaRPr>
          </a:p>
          <a:p>
            <a:endParaRPr lang="fr-FR" sz="1200">
              <a:solidFill>
                <a:srgbClr val="205B7B"/>
              </a:solidFill>
              <a:latin typeface="Omnes Medium Roman" charset="0"/>
              <a:ea typeface="Omnes Medium Roman" charset="0"/>
              <a:cs typeface="Omnes Medium Roman" charset="0"/>
            </a:endParaRPr>
          </a:p>
          <a:p>
            <a:endParaRPr lang="fr-FR" sz="1200">
              <a:solidFill>
                <a:srgbClr val="205B7B"/>
              </a:solidFill>
              <a:latin typeface="Omnes Medium Roman" charset="0"/>
              <a:ea typeface="Omnes Medium Roman" charset="0"/>
              <a:cs typeface="Omnes Medium Roman" charset="0"/>
            </a:endParaRPr>
          </a:p>
          <a:p>
            <a:endParaRPr lang="fr-FR" sz="1200">
              <a:solidFill>
                <a:srgbClr val="205B7B"/>
              </a:solidFill>
              <a:latin typeface="Omnes Medium Roman" charset="0"/>
              <a:ea typeface="Omnes Medium Roman" charset="0"/>
              <a:cs typeface="Omnes Medium Roman" charset="0"/>
            </a:endParaRPr>
          </a:p>
        </p:txBody>
      </p:sp>
      <p:graphicFrame>
        <p:nvGraphicFramePr>
          <p:cNvPr id="2" name="Diagramme 1">
            <a:extLst>
              <a:ext uri="{FF2B5EF4-FFF2-40B4-BE49-F238E27FC236}">
                <a16:creationId xmlns:a16="http://schemas.microsoft.com/office/drawing/2014/main" id="{60ED702B-0FFC-43AD-A25E-A13741B4CD82}"/>
              </a:ext>
            </a:extLst>
          </p:cNvPr>
          <p:cNvGraphicFramePr/>
          <p:nvPr>
            <p:extLst>
              <p:ext uri="{D42A27DB-BD31-4B8C-83A1-F6EECF244321}">
                <p14:modId xmlns:p14="http://schemas.microsoft.com/office/powerpoint/2010/main" val="109055772"/>
              </p:ext>
            </p:extLst>
          </p:nvPr>
        </p:nvGraphicFramePr>
        <p:xfrm>
          <a:off x="1173846" y="3282630"/>
          <a:ext cx="7128792" cy="25699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Image 2">
            <a:extLst>
              <a:ext uri="{FF2B5EF4-FFF2-40B4-BE49-F238E27FC236}">
                <a16:creationId xmlns:a16="http://schemas.microsoft.com/office/drawing/2014/main" id="{6014D583-C25F-C0FC-9751-949150529D26}"/>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4" name="ZoneTexte 3">
            <a:extLst>
              <a:ext uri="{FF2B5EF4-FFF2-40B4-BE49-F238E27FC236}">
                <a16:creationId xmlns:a16="http://schemas.microsoft.com/office/drawing/2014/main" id="{1BD72E02-EFBC-EC0E-6DEB-52A0095AD7A6}"/>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SISP</a:t>
            </a:r>
            <a:endParaRPr lang="fr-FR" sz="1800"/>
          </a:p>
        </p:txBody>
      </p:sp>
      <p:sp>
        <p:nvSpPr>
          <p:cNvPr id="5" name="ZoneTexte 4">
            <a:extLst>
              <a:ext uri="{FF2B5EF4-FFF2-40B4-BE49-F238E27FC236}">
                <a16:creationId xmlns:a16="http://schemas.microsoft.com/office/drawing/2014/main" id="{7032D197-F232-59A6-AFAD-6B01FCB09074}"/>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ENTR</a:t>
            </a:r>
            <a:endParaRPr lang="fr-FR" sz="1800"/>
          </a:p>
        </p:txBody>
      </p:sp>
      <p:sp>
        <p:nvSpPr>
          <p:cNvPr id="6" name="ZoneTexte 5">
            <a:extLst>
              <a:ext uri="{FF2B5EF4-FFF2-40B4-BE49-F238E27FC236}">
                <a16:creationId xmlns:a16="http://schemas.microsoft.com/office/drawing/2014/main" id="{1432BF1F-D2F9-3B0E-0D1C-F1EA3D5D8C3E}"/>
              </a:ext>
            </a:extLst>
          </p:cNvPr>
          <p:cNvSpPr txBox="1"/>
          <p:nvPr/>
        </p:nvSpPr>
        <p:spPr>
          <a:xfrm>
            <a:off x="4615548" y="6066854"/>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Autre</a:t>
            </a:r>
            <a:endParaRPr lang="fr-FR" sz="1800"/>
          </a:p>
        </p:txBody>
      </p:sp>
      <p:cxnSp>
        <p:nvCxnSpPr>
          <p:cNvPr id="7" name="Connecteur droit 6">
            <a:extLst>
              <a:ext uri="{FF2B5EF4-FFF2-40B4-BE49-F238E27FC236}">
                <a16:creationId xmlns:a16="http://schemas.microsoft.com/office/drawing/2014/main" id="{6C53196C-9131-FB53-38E2-54D9B31617C6}"/>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8" name="Titre 1">
            <a:extLst>
              <a:ext uri="{FF2B5EF4-FFF2-40B4-BE49-F238E27FC236}">
                <a16:creationId xmlns:a16="http://schemas.microsoft.com/office/drawing/2014/main" id="{F6A61653-9B91-16D1-6086-A52AA6E93FA5}"/>
              </a:ext>
            </a:extLst>
          </p:cNvPr>
          <p:cNvSpPr txBox="1">
            <a:spLocks/>
          </p:cNvSpPr>
          <p:nvPr/>
        </p:nvSpPr>
        <p:spPr>
          <a:xfrm>
            <a:off x="971600" y="223060"/>
            <a:ext cx="6995120" cy="97154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BE" sz="3600" u="sng">
                <a:solidFill>
                  <a:srgbClr val="00A4B5"/>
                </a:solidFill>
                <a:latin typeface="Omnes Semibold Roman" charset="0"/>
              </a:rPr>
              <a:t>Administratif</a:t>
            </a:r>
            <a:endParaRPr lang="fr-FR" sz="3600" u="sng">
              <a:solidFill>
                <a:srgbClr val="00A4B5"/>
              </a:solidFill>
              <a:latin typeface="Omnes Semibold Roman" charset="0"/>
            </a:endParaRPr>
          </a:p>
        </p:txBody>
      </p:sp>
    </p:spTree>
    <p:extLst>
      <p:ext uri="{BB962C8B-B14F-4D97-AF65-F5344CB8AC3E}">
        <p14:creationId xmlns:p14="http://schemas.microsoft.com/office/powerpoint/2010/main" val="749182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ZoneTexte 13"/>
          <p:cNvSpPr txBox="1"/>
          <p:nvPr/>
        </p:nvSpPr>
        <p:spPr>
          <a:xfrm>
            <a:off x="841362" y="1469669"/>
            <a:ext cx="7547062" cy="1261884"/>
          </a:xfrm>
          <a:prstGeom prst="rect">
            <a:avLst/>
          </a:prstGeom>
          <a:noFill/>
        </p:spPr>
        <p:txBody>
          <a:bodyPr wrap="square" lIns="91440" tIns="45720" rIns="91440" bIns="45720" rtlCol="0" anchor="t">
            <a:spAutoFit/>
          </a:bodyPr>
          <a:lstStyle/>
          <a:p>
            <a:pPr marL="285750" lvl="2" indent="-285750">
              <a:buFont typeface="Wingdings" panose="05000000000000000000" pitchFamily="2" charset="2"/>
              <a:buChar char="Ø"/>
            </a:pPr>
            <a:r>
              <a:rPr lang="fr-FR" b="1" dirty="0">
                <a:solidFill>
                  <a:srgbClr val="205B7B"/>
                </a:solidFill>
                <a:latin typeface="Omnes Regular Roman"/>
              </a:rPr>
              <a:t>Analyse &amp; approbation des décomptes (DV)</a:t>
            </a:r>
          </a:p>
          <a:p>
            <a:endParaRPr lang="fr-BE" b="1" dirty="0">
              <a:solidFill>
                <a:srgbClr val="00A4B5"/>
              </a:solidFill>
              <a:latin typeface="Omnes Regular Roman" charset="0"/>
              <a:ea typeface="Omnes Regular Roman" charset="0"/>
              <a:cs typeface="Omnes Regular Roman" charset="0"/>
            </a:endParaRPr>
          </a:p>
          <a:p>
            <a:pPr algn="just"/>
            <a:r>
              <a:rPr lang="fr-FR" sz="1200" dirty="0">
                <a:latin typeface="Omnes Regular Roman"/>
              </a:rPr>
              <a:t>Rappel : le montant de la commande est </a:t>
            </a:r>
            <a:r>
              <a:rPr lang="fr-FR" sz="1200" u="sng" dirty="0">
                <a:latin typeface="Omnes Regular Roman"/>
              </a:rPr>
              <a:t>forfaitaire</a:t>
            </a:r>
            <a:r>
              <a:rPr lang="fr-FR" sz="1200" dirty="0">
                <a:latin typeface="Omnes Regular Roman"/>
              </a:rPr>
              <a:t>. Il doit suffire au complet achèvement des ouvrages compris dans le dossier ayant servi de base à l’adjudication et suivant les conditions y définies.</a:t>
            </a:r>
          </a:p>
          <a:p>
            <a:endParaRPr lang="fr-FR" sz="1600" dirty="0">
              <a:latin typeface="Omnes Regular Roman" charset="0"/>
            </a:endParaRPr>
          </a:p>
        </p:txBody>
      </p:sp>
      <p:graphicFrame>
        <p:nvGraphicFramePr>
          <p:cNvPr id="6" name="Diagramme 5">
            <a:extLst>
              <a:ext uri="{FF2B5EF4-FFF2-40B4-BE49-F238E27FC236}">
                <a16:creationId xmlns:a16="http://schemas.microsoft.com/office/drawing/2014/main" id="{25284A8D-D842-4DCE-84B0-4806ADC9EAEE}"/>
              </a:ext>
            </a:extLst>
          </p:cNvPr>
          <p:cNvGraphicFramePr/>
          <p:nvPr>
            <p:extLst>
              <p:ext uri="{D42A27DB-BD31-4B8C-83A1-F6EECF244321}">
                <p14:modId xmlns:p14="http://schemas.microsoft.com/office/powerpoint/2010/main" val="4030574799"/>
              </p:ext>
            </p:extLst>
          </p:nvPr>
        </p:nvGraphicFramePr>
        <p:xfrm>
          <a:off x="539552" y="2636912"/>
          <a:ext cx="7920880" cy="30401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 name="Image 1">
            <a:extLst>
              <a:ext uri="{FF2B5EF4-FFF2-40B4-BE49-F238E27FC236}">
                <a16:creationId xmlns:a16="http://schemas.microsoft.com/office/drawing/2014/main" id="{B64D85FD-041E-F3A7-7B3D-93FC1C1A7DBB}"/>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3" name="ZoneTexte 2">
            <a:extLst>
              <a:ext uri="{FF2B5EF4-FFF2-40B4-BE49-F238E27FC236}">
                <a16:creationId xmlns:a16="http://schemas.microsoft.com/office/drawing/2014/main" id="{235BDF0A-3E16-AC96-9263-37706DFCD596}"/>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SISP</a:t>
            </a:r>
            <a:endParaRPr lang="fr-FR" sz="1800"/>
          </a:p>
        </p:txBody>
      </p:sp>
      <p:sp>
        <p:nvSpPr>
          <p:cNvPr id="4" name="ZoneTexte 3">
            <a:extLst>
              <a:ext uri="{FF2B5EF4-FFF2-40B4-BE49-F238E27FC236}">
                <a16:creationId xmlns:a16="http://schemas.microsoft.com/office/drawing/2014/main" id="{BB91E2FF-27D8-EE30-254F-F3BB664830E3}"/>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ENTR</a:t>
            </a:r>
            <a:endParaRPr lang="fr-FR" sz="1800"/>
          </a:p>
        </p:txBody>
      </p:sp>
      <p:sp>
        <p:nvSpPr>
          <p:cNvPr id="5" name="ZoneTexte 4">
            <a:extLst>
              <a:ext uri="{FF2B5EF4-FFF2-40B4-BE49-F238E27FC236}">
                <a16:creationId xmlns:a16="http://schemas.microsoft.com/office/drawing/2014/main" id="{79DC7054-85C9-58AF-7299-FF5DCB4E92AF}"/>
              </a:ext>
            </a:extLst>
          </p:cNvPr>
          <p:cNvSpPr txBox="1"/>
          <p:nvPr/>
        </p:nvSpPr>
        <p:spPr>
          <a:xfrm>
            <a:off x="4615548" y="6066854"/>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Autre</a:t>
            </a:r>
            <a:endParaRPr lang="fr-FR" sz="1800"/>
          </a:p>
        </p:txBody>
      </p:sp>
      <p:cxnSp>
        <p:nvCxnSpPr>
          <p:cNvPr id="7" name="Connecteur droit 6">
            <a:extLst>
              <a:ext uri="{FF2B5EF4-FFF2-40B4-BE49-F238E27FC236}">
                <a16:creationId xmlns:a16="http://schemas.microsoft.com/office/drawing/2014/main" id="{2DBC137D-3395-CF5C-1C98-525F1AB3422A}"/>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11" name="Titre 1">
            <a:extLst>
              <a:ext uri="{FF2B5EF4-FFF2-40B4-BE49-F238E27FC236}">
                <a16:creationId xmlns:a16="http://schemas.microsoft.com/office/drawing/2014/main" id="{55F1748A-0AFF-F4C1-7FBD-469C22712807}"/>
              </a:ext>
            </a:extLst>
          </p:cNvPr>
          <p:cNvSpPr txBox="1">
            <a:spLocks/>
          </p:cNvSpPr>
          <p:nvPr/>
        </p:nvSpPr>
        <p:spPr>
          <a:xfrm>
            <a:off x="971600" y="223060"/>
            <a:ext cx="6995120" cy="97154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BE" sz="3600" u="sng">
                <a:solidFill>
                  <a:srgbClr val="00A4B5"/>
                </a:solidFill>
                <a:latin typeface="Omnes Semibold Roman" charset="0"/>
              </a:rPr>
              <a:t>Administratif</a:t>
            </a:r>
            <a:endParaRPr lang="fr-FR" sz="3600" u="sng">
              <a:solidFill>
                <a:srgbClr val="00A4B5"/>
              </a:solidFill>
              <a:latin typeface="Omnes Semibold Roman" charset="0"/>
            </a:endParaRPr>
          </a:p>
        </p:txBody>
      </p:sp>
    </p:spTree>
    <p:extLst>
      <p:ext uri="{BB962C8B-B14F-4D97-AF65-F5344CB8AC3E}">
        <p14:creationId xmlns:p14="http://schemas.microsoft.com/office/powerpoint/2010/main" val="1593303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ECD6C7AF-85B8-9AF6-80AC-655328B3A2B6}"/>
              </a:ext>
            </a:extLst>
          </p:cNvPr>
          <p:cNvSpPr txBox="1"/>
          <p:nvPr/>
        </p:nvSpPr>
        <p:spPr>
          <a:xfrm>
            <a:off x="385332" y="90222"/>
            <a:ext cx="8460432" cy="6201698"/>
          </a:xfrm>
          <a:prstGeom prst="rect">
            <a:avLst/>
          </a:prstGeom>
          <a:noFill/>
        </p:spPr>
        <p:txBody>
          <a:bodyPr wrap="square">
            <a:spAutoFit/>
          </a:bodyPr>
          <a:lstStyle/>
          <a:p>
            <a:endParaRPr lang="fr-FR" sz="3200">
              <a:solidFill>
                <a:srgbClr val="205B7B"/>
              </a:solidFill>
              <a:latin typeface="+mj-lt"/>
            </a:endParaRPr>
          </a:p>
          <a:p>
            <a:endParaRPr lang="fr-FR" sz="1000">
              <a:solidFill>
                <a:srgbClr val="205B7B"/>
              </a:solidFill>
              <a:latin typeface="+mj-lt"/>
            </a:endParaRPr>
          </a:p>
          <a:p>
            <a:pPr marL="285750" lvl="2" indent="-285750">
              <a:buFont typeface="Wingdings" panose="05000000000000000000" pitchFamily="2" charset="2"/>
              <a:buChar char="Ø"/>
            </a:pPr>
            <a:r>
              <a:rPr lang="fr-FR" b="1">
                <a:solidFill>
                  <a:srgbClr val="205B7B"/>
                </a:solidFill>
                <a:latin typeface="Omnes Regular Roman" charset="0"/>
              </a:rPr>
              <a:t>Formulaires DV</a:t>
            </a:r>
          </a:p>
          <a:p>
            <a:r>
              <a:rPr lang="fr-FR" sz="1000" i="1">
                <a:latin typeface="+mj-lt"/>
                <a:cs typeface="Times New Roman" panose="02020603050405020304" pitchFamily="18" charset="0"/>
              </a:rPr>
              <a:t>Il s’agit des documents obligatoires à remplir lors du chantier. Une formation sur ces documents, leur contenu, quand les utiliser et comment les remplir est donnée ponctuellement par notre service juridique, si nécessaire. Ce qui est décrit ci-dessous est indicatif et ne remplace pas les descriptions présentes dans les documents du marché :</a:t>
            </a:r>
          </a:p>
          <a:p>
            <a:pPr marL="266700" lvl="1"/>
            <a:r>
              <a:rPr lang="fr-FR" sz="1100" b="1">
                <a:latin typeface="+mj-lt"/>
                <a:cs typeface="Times New Roman" panose="02020603050405020304" pitchFamily="18" charset="0"/>
              </a:rPr>
              <a:t>DV1 : </a:t>
            </a:r>
            <a:r>
              <a:rPr lang="fr-FR" sz="1100">
                <a:latin typeface="+mj-lt"/>
                <a:cs typeface="Times New Roman" panose="02020603050405020304" pitchFamily="18" charset="0"/>
              </a:rPr>
              <a:t>feuille générale récapitulative des décomptes</a:t>
            </a:r>
          </a:p>
          <a:p>
            <a:pPr marL="266700" lvl="1"/>
            <a:r>
              <a:rPr lang="fr-FR" sz="1100">
                <a:latin typeface="+mj-lt"/>
                <a:cs typeface="Times New Roman" panose="02020603050405020304" pitchFamily="18" charset="0"/>
              </a:rPr>
              <a:t>DV2 : </a:t>
            </a:r>
            <a:r>
              <a:rPr lang="fr-FR" sz="1100" err="1">
                <a:latin typeface="+mj-lt"/>
                <a:cs typeface="Times New Roman" panose="02020603050405020304" pitchFamily="18" charset="0"/>
              </a:rPr>
              <a:t>remesurage</a:t>
            </a:r>
            <a:r>
              <a:rPr lang="fr-FR" sz="1100">
                <a:latin typeface="+mj-lt"/>
                <a:cs typeface="Times New Roman" panose="02020603050405020304" pitchFamily="18" charset="0"/>
              </a:rPr>
              <a:t> de postes exécutés conformément aux documents du marché</a:t>
            </a:r>
          </a:p>
          <a:p>
            <a:pPr marL="266700" lvl="2"/>
            <a:r>
              <a:rPr lang="fr-FR" sz="1100">
                <a:latin typeface="+mj-lt"/>
                <a:cs typeface="Times New Roman" panose="02020603050405020304" pitchFamily="18" charset="0"/>
                <a:sym typeface="Wingdings" panose="05000000000000000000" pitchFamily="2" charset="2"/>
              </a:rPr>
              <a:t></a:t>
            </a:r>
            <a:r>
              <a:rPr lang="fr-FR" sz="1100">
                <a:latin typeface="+mj-lt"/>
                <a:cs typeface="Times New Roman" panose="02020603050405020304" pitchFamily="18" charset="0"/>
              </a:rPr>
              <a:t> en cours de chantier dès qu’un poste en QP est exécuté</a:t>
            </a:r>
            <a:endParaRPr lang="fr-FR" sz="1100" strike="sngStrike">
              <a:latin typeface="+mj-lt"/>
              <a:cs typeface="Times New Roman" panose="02020603050405020304" pitchFamily="18" charset="0"/>
            </a:endParaRPr>
          </a:p>
          <a:p>
            <a:pPr marL="266700" lvl="1"/>
            <a:r>
              <a:rPr lang="fr-FR" sz="1100" b="1">
                <a:latin typeface="+mj-lt"/>
                <a:cs typeface="Times New Roman" panose="02020603050405020304" pitchFamily="18" charset="0"/>
              </a:rPr>
              <a:t>DV2bis : </a:t>
            </a:r>
            <a:r>
              <a:rPr lang="fr-FR" sz="1100" err="1">
                <a:latin typeface="+mj-lt"/>
                <a:cs typeface="Times New Roman" panose="02020603050405020304" pitchFamily="18" charset="0"/>
              </a:rPr>
              <a:t>remesurage</a:t>
            </a:r>
            <a:r>
              <a:rPr lang="fr-FR" sz="1100">
                <a:latin typeface="+mj-lt"/>
                <a:cs typeface="Times New Roman" panose="02020603050405020304" pitchFamily="18" charset="0"/>
              </a:rPr>
              <a:t> de postes découlant de modifications ordonnées en cours de chantier (liés à des nouvelles quantités présumées introduites via DV5)</a:t>
            </a:r>
          </a:p>
          <a:p>
            <a:pPr marL="266700" lvl="2"/>
            <a:r>
              <a:rPr lang="fr-FR" sz="1100">
                <a:latin typeface="+mj-lt"/>
                <a:cs typeface="Times New Roman" panose="02020603050405020304" pitchFamily="18" charset="0"/>
                <a:sym typeface="Wingdings" panose="05000000000000000000" pitchFamily="2" charset="2"/>
              </a:rPr>
              <a:t></a:t>
            </a:r>
            <a:r>
              <a:rPr lang="fr-FR" sz="1100">
                <a:latin typeface="+mj-lt"/>
                <a:cs typeface="Times New Roman" panose="02020603050405020304" pitchFamily="18" charset="0"/>
              </a:rPr>
              <a:t> en cours de chantier dès qu’un poste en QP ajouté via DV5 est exécuté</a:t>
            </a:r>
            <a:endParaRPr lang="fr-FR" sz="1100" strike="sngStrike">
              <a:latin typeface="+mj-lt"/>
              <a:cs typeface="Times New Roman" panose="02020603050405020304" pitchFamily="18" charset="0"/>
            </a:endParaRPr>
          </a:p>
          <a:p>
            <a:pPr marL="266700" lvl="1"/>
            <a:r>
              <a:rPr lang="fr-FR" sz="1100" b="1">
                <a:latin typeface="+mj-lt"/>
                <a:cs typeface="Times New Roman" panose="02020603050405020304" pitchFamily="18" charset="0"/>
              </a:rPr>
              <a:t>DV3 : </a:t>
            </a:r>
            <a:r>
              <a:rPr lang="fr-FR" sz="1100">
                <a:latin typeface="+mj-lt"/>
                <a:cs typeface="Times New Roman" panose="02020603050405020304" pitchFamily="18" charset="0"/>
              </a:rPr>
              <a:t>état récapitulatif des dépenses </a:t>
            </a:r>
          </a:p>
          <a:p>
            <a:pPr marL="266700" lvl="1"/>
            <a:r>
              <a:rPr lang="fr-FR" sz="1100">
                <a:latin typeface="+mj-lt"/>
                <a:cs typeface="Times New Roman" panose="02020603050405020304" pitchFamily="18" charset="0"/>
                <a:sym typeface="Wingdings" panose="05000000000000000000" pitchFamily="2" charset="2"/>
              </a:rPr>
              <a:t></a:t>
            </a:r>
            <a:r>
              <a:rPr lang="fr-FR" sz="1100">
                <a:latin typeface="+mj-lt"/>
                <a:cs typeface="Times New Roman" panose="02020603050405020304" pitchFamily="18" charset="0"/>
              </a:rPr>
              <a:t> avant la RP</a:t>
            </a:r>
          </a:p>
          <a:p>
            <a:pPr marL="266700" lvl="1"/>
            <a:r>
              <a:rPr lang="fr-FR" sz="1100" b="1">
                <a:latin typeface="+mj-lt"/>
                <a:cs typeface="Times New Roman" panose="02020603050405020304" pitchFamily="18" charset="0"/>
              </a:rPr>
              <a:t>DV4 : </a:t>
            </a:r>
            <a:r>
              <a:rPr lang="fr-FR" sz="1100">
                <a:latin typeface="+mj-lt"/>
                <a:cs typeface="Times New Roman" panose="02020603050405020304" pitchFamily="18" charset="0"/>
              </a:rPr>
              <a:t>modification du marché sans supplément de coût ou d’indemnité</a:t>
            </a:r>
          </a:p>
          <a:p>
            <a:pPr marL="266700" lvl="2"/>
            <a:r>
              <a:rPr lang="fr-FR" sz="1100">
                <a:latin typeface="+mj-lt"/>
                <a:cs typeface="Times New Roman" panose="02020603050405020304" pitchFamily="18" charset="0"/>
                <a:sym typeface="Wingdings" panose="05000000000000000000" pitchFamily="2" charset="2"/>
              </a:rPr>
              <a:t></a:t>
            </a:r>
            <a:r>
              <a:rPr lang="fr-FR" sz="1100">
                <a:latin typeface="+mj-lt"/>
                <a:cs typeface="Times New Roman" panose="02020603050405020304" pitchFamily="18" charset="0"/>
              </a:rPr>
              <a:t> en cours de chantier, par exemple mise en œuvre différente de ce qui est décrit dans le cahier des charges, </a:t>
            </a:r>
            <a:r>
              <a:rPr lang="fr-FR" sz="1100" strike="sngStrike">
                <a:latin typeface="+mj-lt"/>
                <a:cs typeface="Times New Roman" panose="02020603050405020304" pitchFamily="18" charset="0"/>
              </a:rPr>
              <a:t>du </a:t>
            </a:r>
            <a:r>
              <a:rPr lang="fr-FR" sz="1100">
                <a:latin typeface="+mj-lt"/>
                <a:cs typeface="Times New Roman" panose="02020603050405020304" pitchFamily="18" charset="0"/>
              </a:rPr>
              <a:t>délai supplémentaire octroyé à la suite d'un imprévu…</a:t>
            </a:r>
          </a:p>
          <a:p>
            <a:pPr marL="266700" lvl="1"/>
            <a:r>
              <a:rPr lang="fr-FR" sz="1100" b="1">
                <a:latin typeface="+mj-lt"/>
                <a:cs typeface="Times New Roman" panose="02020603050405020304" pitchFamily="18" charset="0"/>
              </a:rPr>
              <a:t>DV5 : </a:t>
            </a:r>
            <a:r>
              <a:rPr lang="fr-FR" sz="1100">
                <a:latin typeface="+mj-lt"/>
                <a:cs typeface="Times New Roman" panose="02020603050405020304" pitchFamily="18" charset="0"/>
              </a:rPr>
              <a:t>avenant – décompte (introduction auprès de la SLRB des décomptes de EG acceptés par </a:t>
            </a:r>
            <a:r>
              <a:rPr lang="fr-FR" sz="1100" err="1">
                <a:latin typeface="+mj-lt"/>
                <a:cs typeface="Times New Roman" panose="02020603050405020304" pitchFamily="18" charset="0"/>
              </a:rPr>
              <a:t>aut</a:t>
            </a:r>
            <a:r>
              <a:rPr lang="fr-FR" sz="1100">
                <a:latin typeface="+mj-lt"/>
                <a:cs typeface="Times New Roman" panose="02020603050405020304" pitchFamily="18" charset="0"/>
              </a:rPr>
              <a:t>. de projet)</a:t>
            </a:r>
          </a:p>
          <a:p>
            <a:pPr marL="266700" lvl="2"/>
            <a:r>
              <a:rPr lang="fr-FR" sz="1100">
                <a:latin typeface="+mj-lt"/>
                <a:cs typeface="Times New Roman" panose="02020603050405020304" pitchFamily="18" charset="0"/>
                <a:sym typeface="Wingdings" panose="05000000000000000000" pitchFamily="2" charset="2"/>
              </a:rPr>
              <a:t></a:t>
            </a:r>
            <a:r>
              <a:rPr lang="fr-FR" sz="1100">
                <a:latin typeface="+mj-lt"/>
                <a:cs typeface="Times New Roman" panose="02020603050405020304" pitchFamily="18" charset="0"/>
              </a:rPr>
              <a:t> en cours de chantier lorsqu’un décompte est introduit</a:t>
            </a:r>
          </a:p>
          <a:p>
            <a:pPr marL="266700" lvl="1"/>
            <a:r>
              <a:rPr lang="fr-FR" sz="1100" b="1">
                <a:latin typeface="+mj-lt"/>
                <a:cs typeface="Times New Roman" panose="02020603050405020304" pitchFamily="18" charset="0"/>
              </a:rPr>
              <a:t>DV6 </a:t>
            </a:r>
            <a:r>
              <a:rPr lang="fr-FR" sz="1100">
                <a:latin typeface="+mj-lt"/>
                <a:cs typeface="Times New Roman" panose="02020603050405020304" pitchFamily="18" charset="0"/>
              </a:rPr>
              <a:t>: état des moins-values </a:t>
            </a:r>
          </a:p>
          <a:p>
            <a:pPr marL="266700" lvl="2"/>
            <a:r>
              <a:rPr lang="fr-FR" sz="1100">
                <a:latin typeface="+mj-lt"/>
                <a:cs typeface="Times New Roman" panose="02020603050405020304" pitchFamily="18" charset="0"/>
                <a:sym typeface="Wingdings" panose="05000000000000000000" pitchFamily="2" charset="2"/>
              </a:rPr>
              <a:t></a:t>
            </a:r>
            <a:r>
              <a:rPr lang="fr-FR" sz="1100">
                <a:latin typeface="+mj-lt"/>
                <a:cs typeface="Times New Roman" panose="02020603050405020304" pitchFamily="18" charset="0"/>
              </a:rPr>
              <a:t> dès la découverte d’une malfaçon et/ou quelques jours avant la RP si nécessaire</a:t>
            </a:r>
          </a:p>
          <a:p>
            <a:pPr marL="266700" lvl="2"/>
            <a:r>
              <a:rPr lang="fr-FR" sz="1100">
                <a:latin typeface="+mj-lt"/>
                <a:cs typeface="Times New Roman" panose="02020603050405020304" pitchFamily="18" charset="0"/>
                <a:sym typeface="Wingdings" panose="05000000000000000000" pitchFamily="2" charset="2"/>
              </a:rPr>
              <a:t></a:t>
            </a:r>
            <a:r>
              <a:rPr lang="fr-FR" sz="1100">
                <a:latin typeface="+mj-lt"/>
                <a:cs typeface="Times New Roman" panose="02020603050405020304" pitchFamily="18" charset="0"/>
              </a:rPr>
              <a:t> EG doit accepter la moins-value sinon, la malfaçon doit être réparée</a:t>
            </a:r>
          </a:p>
          <a:p>
            <a:pPr marL="266700" lvl="1"/>
            <a:r>
              <a:rPr lang="fr-FR" sz="1100" b="1">
                <a:latin typeface="+mj-lt"/>
                <a:cs typeface="Times New Roman" panose="02020603050405020304" pitchFamily="18" charset="0"/>
              </a:rPr>
              <a:t>DV7 </a:t>
            </a:r>
            <a:r>
              <a:rPr lang="fr-FR" sz="1100">
                <a:latin typeface="+mj-lt"/>
                <a:cs typeface="Times New Roman" panose="02020603050405020304" pitchFamily="18" charset="0"/>
              </a:rPr>
              <a:t>: état des travaux non conformes à mettre en ordre </a:t>
            </a:r>
          </a:p>
          <a:p>
            <a:pPr marL="266700" lvl="2"/>
            <a:r>
              <a:rPr lang="fr-FR" sz="1100">
                <a:latin typeface="+mj-lt"/>
                <a:cs typeface="Times New Roman" panose="02020603050405020304" pitchFamily="18" charset="0"/>
                <a:sym typeface="Wingdings" panose="05000000000000000000" pitchFamily="2" charset="2"/>
              </a:rPr>
              <a:t></a:t>
            </a:r>
            <a:r>
              <a:rPr lang="fr-FR" sz="1100">
                <a:latin typeface="+mj-lt"/>
                <a:cs typeface="Times New Roman" panose="02020603050405020304" pitchFamily="18" charset="0"/>
              </a:rPr>
              <a:t> Quelques jours avant la RP</a:t>
            </a:r>
          </a:p>
          <a:p>
            <a:pPr marL="266700" lvl="1"/>
            <a:r>
              <a:rPr lang="fr-FR" sz="1100" b="1">
                <a:latin typeface="+mj-lt"/>
                <a:cs typeface="Times New Roman" panose="02020603050405020304" pitchFamily="18" charset="0"/>
              </a:rPr>
              <a:t>DV 7bis ou DV7 ter : </a:t>
            </a:r>
            <a:r>
              <a:rPr lang="fr-FR" sz="1100">
                <a:latin typeface="+mj-lt"/>
                <a:cs typeface="Times New Roman" panose="02020603050405020304" pitchFamily="18" charset="0"/>
              </a:rPr>
              <a:t>PV de constat d’exécution ou inexécution des travaux repris au DV7</a:t>
            </a:r>
          </a:p>
          <a:p>
            <a:pPr marL="266700" lvl="1"/>
            <a:r>
              <a:rPr lang="fr-FR" sz="1100">
                <a:latin typeface="+mj-lt"/>
                <a:cs typeface="Times New Roman" panose="02020603050405020304" pitchFamily="18" charset="0"/>
              </a:rPr>
              <a:t>DV8 : décompte du délai, des amendes et des dommages et intérêts dus pour retard</a:t>
            </a:r>
          </a:p>
          <a:p>
            <a:pPr marL="266700" lvl="2"/>
            <a:r>
              <a:rPr lang="fr-FR" sz="1100">
                <a:latin typeface="+mj-lt"/>
                <a:cs typeface="Times New Roman" panose="02020603050405020304" pitchFamily="18" charset="0"/>
              </a:rPr>
              <a:t> </a:t>
            </a:r>
            <a:r>
              <a:rPr lang="fr-FR" sz="1100">
                <a:latin typeface="+mj-lt"/>
                <a:cs typeface="Times New Roman" panose="02020603050405020304" pitchFamily="18" charset="0"/>
                <a:sym typeface="Wingdings" panose="05000000000000000000" pitchFamily="2" charset="2"/>
              </a:rPr>
              <a:t></a:t>
            </a:r>
            <a:r>
              <a:rPr lang="fr-FR" sz="1100">
                <a:latin typeface="+mj-lt"/>
                <a:cs typeface="Times New Roman" panose="02020603050405020304" pitchFamily="18" charset="0"/>
              </a:rPr>
              <a:t> Avant la RP</a:t>
            </a:r>
          </a:p>
          <a:p>
            <a:pPr marL="266700" lvl="1"/>
            <a:r>
              <a:rPr lang="fr-FR" sz="1100" b="1">
                <a:latin typeface="+mj-lt"/>
                <a:cs typeface="Times New Roman" panose="02020603050405020304" pitchFamily="18" charset="0"/>
              </a:rPr>
              <a:t>DV9 : </a:t>
            </a:r>
            <a:r>
              <a:rPr lang="fr-FR" sz="1100">
                <a:latin typeface="+mj-lt"/>
                <a:cs typeface="Times New Roman" panose="02020603050405020304" pitchFamily="18" charset="0"/>
              </a:rPr>
              <a:t>Protocole des travaux retardés </a:t>
            </a:r>
          </a:p>
          <a:p>
            <a:pPr marL="266700" lvl="1"/>
            <a:r>
              <a:rPr lang="fr-FR" sz="1100">
                <a:latin typeface="+mj-lt"/>
                <a:cs typeface="Times New Roman" panose="02020603050405020304" pitchFamily="18" charset="0"/>
                <a:sym typeface="Wingdings" panose="05000000000000000000" pitchFamily="2" charset="2"/>
              </a:rPr>
              <a:t></a:t>
            </a:r>
            <a:r>
              <a:rPr lang="fr-FR" sz="1100">
                <a:latin typeface="+mj-lt"/>
                <a:cs typeface="Times New Roman" panose="02020603050405020304" pitchFamily="18" charset="0"/>
              </a:rPr>
              <a:t> Le jour de la RP</a:t>
            </a:r>
          </a:p>
          <a:p>
            <a:pPr marL="266700" lvl="1"/>
            <a:r>
              <a:rPr lang="fr-FR" sz="1100" b="1">
                <a:latin typeface="+mj-lt"/>
                <a:cs typeface="Times New Roman" panose="02020603050405020304" pitchFamily="18" charset="0"/>
              </a:rPr>
              <a:t>DV10 : </a:t>
            </a:r>
            <a:r>
              <a:rPr lang="fr-FR" sz="1100">
                <a:latin typeface="+mj-lt"/>
                <a:cs typeface="Times New Roman" panose="02020603050405020304" pitchFamily="18" charset="0"/>
              </a:rPr>
              <a:t>Procès-Verbal de réception provisoire (ou DV10 bis si refus) </a:t>
            </a:r>
          </a:p>
          <a:p>
            <a:pPr marL="266700" lvl="1"/>
            <a:r>
              <a:rPr lang="fr-FR" sz="1100">
                <a:latin typeface="+mj-lt"/>
                <a:cs typeface="Times New Roman" panose="02020603050405020304" pitchFamily="18" charset="0"/>
                <a:sym typeface="Wingdings" panose="05000000000000000000" pitchFamily="2" charset="2"/>
              </a:rPr>
              <a:t></a:t>
            </a:r>
            <a:r>
              <a:rPr lang="fr-FR" sz="1100">
                <a:latin typeface="+mj-lt"/>
                <a:cs typeface="Times New Roman" panose="02020603050405020304" pitchFamily="18" charset="0"/>
              </a:rPr>
              <a:t> Le jour de la RP</a:t>
            </a:r>
          </a:p>
          <a:p>
            <a:pPr marL="266700" lvl="1"/>
            <a:r>
              <a:rPr lang="fr-FR" sz="1100" b="1">
                <a:latin typeface="+mj-lt"/>
                <a:cs typeface="Times New Roman" panose="02020603050405020304" pitchFamily="18" charset="0"/>
              </a:rPr>
              <a:t>DV11 :</a:t>
            </a:r>
            <a:r>
              <a:rPr lang="fr-FR" sz="1100">
                <a:latin typeface="+mj-lt"/>
                <a:cs typeface="Times New Roman" panose="02020603050405020304" pitchFamily="18" charset="0"/>
              </a:rPr>
              <a:t> RD (ou DV 11 bis si refus)</a:t>
            </a:r>
          </a:p>
          <a:p>
            <a:pPr marL="285750" indent="-285750">
              <a:buFontTx/>
              <a:buChar char="-"/>
            </a:pPr>
            <a:endParaRPr lang="fr-FR" sz="1050">
              <a:latin typeface="+mj-lt"/>
              <a:cs typeface="Times New Roman" panose="02020603050405020304" pitchFamily="18" charset="0"/>
            </a:endParaRPr>
          </a:p>
          <a:p>
            <a:pPr marL="285750" indent="-285750">
              <a:buFontTx/>
              <a:buChar char="-"/>
            </a:pPr>
            <a:endParaRPr lang="fr-FR" sz="1050">
              <a:latin typeface="+mj-lt"/>
              <a:cs typeface="Times New Roman" panose="02020603050405020304" pitchFamily="18" charset="0"/>
            </a:endParaRPr>
          </a:p>
        </p:txBody>
      </p:sp>
      <p:pic>
        <p:nvPicPr>
          <p:cNvPr id="2" name="Image 1">
            <a:extLst>
              <a:ext uri="{FF2B5EF4-FFF2-40B4-BE49-F238E27FC236}">
                <a16:creationId xmlns:a16="http://schemas.microsoft.com/office/drawing/2014/main" id="{5078064C-BE6A-6517-08E9-20BE985DA873}"/>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3" name="ZoneTexte 2">
            <a:extLst>
              <a:ext uri="{FF2B5EF4-FFF2-40B4-BE49-F238E27FC236}">
                <a16:creationId xmlns:a16="http://schemas.microsoft.com/office/drawing/2014/main" id="{DD38C1AE-FCEE-AEF2-03D9-543B6CB2E0A8}"/>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SISP</a:t>
            </a:r>
            <a:endParaRPr lang="fr-FR" sz="1800"/>
          </a:p>
        </p:txBody>
      </p:sp>
      <p:sp>
        <p:nvSpPr>
          <p:cNvPr id="4" name="ZoneTexte 3">
            <a:extLst>
              <a:ext uri="{FF2B5EF4-FFF2-40B4-BE49-F238E27FC236}">
                <a16:creationId xmlns:a16="http://schemas.microsoft.com/office/drawing/2014/main" id="{7BE5EC82-857D-6D63-BCA4-B31FC3986248}"/>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ENTR</a:t>
            </a:r>
            <a:endParaRPr lang="fr-FR" sz="1800"/>
          </a:p>
        </p:txBody>
      </p:sp>
      <p:sp>
        <p:nvSpPr>
          <p:cNvPr id="5" name="ZoneTexte 4">
            <a:extLst>
              <a:ext uri="{FF2B5EF4-FFF2-40B4-BE49-F238E27FC236}">
                <a16:creationId xmlns:a16="http://schemas.microsoft.com/office/drawing/2014/main" id="{C9A17930-45C2-6ADF-7AFD-09C9B671C4AD}"/>
              </a:ext>
            </a:extLst>
          </p:cNvPr>
          <p:cNvSpPr txBox="1"/>
          <p:nvPr/>
        </p:nvSpPr>
        <p:spPr>
          <a:xfrm>
            <a:off x="4615548" y="6066854"/>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Autre</a:t>
            </a:r>
            <a:endParaRPr lang="fr-FR" sz="1800"/>
          </a:p>
        </p:txBody>
      </p:sp>
      <p:cxnSp>
        <p:nvCxnSpPr>
          <p:cNvPr id="7" name="Connecteur droit 6">
            <a:extLst>
              <a:ext uri="{FF2B5EF4-FFF2-40B4-BE49-F238E27FC236}">
                <a16:creationId xmlns:a16="http://schemas.microsoft.com/office/drawing/2014/main" id="{07A02A5F-A94D-8AD4-797A-2DE558D40CDC}"/>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8" name="Titre 1">
            <a:extLst>
              <a:ext uri="{FF2B5EF4-FFF2-40B4-BE49-F238E27FC236}">
                <a16:creationId xmlns:a16="http://schemas.microsoft.com/office/drawing/2014/main" id="{639AC531-4A5D-3B9A-2266-7F18CD53EF9E}"/>
              </a:ext>
            </a:extLst>
          </p:cNvPr>
          <p:cNvSpPr txBox="1">
            <a:spLocks/>
          </p:cNvSpPr>
          <p:nvPr/>
        </p:nvSpPr>
        <p:spPr>
          <a:xfrm>
            <a:off x="971600" y="223060"/>
            <a:ext cx="6995120" cy="97154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BE" sz="3600" u="sng">
                <a:solidFill>
                  <a:srgbClr val="00A4B5"/>
                </a:solidFill>
                <a:latin typeface="Omnes Semibold Roman" charset="0"/>
              </a:rPr>
              <a:t>Administratif</a:t>
            </a:r>
            <a:endParaRPr lang="fr-FR" sz="3600" u="sng">
              <a:solidFill>
                <a:srgbClr val="00A4B5"/>
              </a:solidFill>
              <a:latin typeface="Omnes Semibold Roman" charset="0"/>
            </a:endParaRPr>
          </a:p>
        </p:txBody>
      </p:sp>
    </p:spTree>
    <p:extLst>
      <p:ext uri="{BB962C8B-B14F-4D97-AF65-F5344CB8AC3E}">
        <p14:creationId xmlns:p14="http://schemas.microsoft.com/office/powerpoint/2010/main" val="42854195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ZoneTexte 12"/>
          <p:cNvSpPr txBox="1"/>
          <p:nvPr/>
        </p:nvSpPr>
        <p:spPr>
          <a:xfrm>
            <a:off x="661997" y="1194604"/>
            <a:ext cx="7907102" cy="4001095"/>
          </a:xfrm>
          <a:prstGeom prst="rect">
            <a:avLst/>
          </a:prstGeom>
          <a:noFill/>
        </p:spPr>
        <p:txBody>
          <a:bodyPr wrap="square" rtlCol="0">
            <a:spAutoFit/>
          </a:bodyPr>
          <a:lstStyle/>
          <a:p>
            <a:pPr marL="285750" lvl="2" indent="-285750">
              <a:buFont typeface="Wingdings" panose="05000000000000000000" pitchFamily="2" charset="2"/>
              <a:buChar char="Ø"/>
            </a:pPr>
            <a:r>
              <a:rPr lang="fr-FR" b="1">
                <a:solidFill>
                  <a:srgbClr val="205B7B"/>
                </a:solidFill>
                <a:latin typeface="Omnes Regular Roman" charset="0"/>
              </a:rPr>
              <a:t>Travaux de voirie et impétrants </a:t>
            </a:r>
          </a:p>
          <a:p>
            <a:pPr marL="0" lvl="2"/>
            <a:endParaRPr lang="fr-FR" b="1">
              <a:solidFill>
                <a:srgbClr val="205B7B"/>
              </a:solidFill>
              <a:latin typeface="Omnes Regular Roman" charset="0"/>
            </a:endParaRPr>
          </a:p>
          <a:p>
            <a:r>
              <a:rPr lang="fr-FR" sz="1600">
                <a:solidFill>
                  <a:srgbClr val="205B7B"/>
                </a:solidFill>
                <a:latin typeface="+mj-lt"/>
              </a:rPr>
              <a:t>Location de la voirie</a:t>
            </a:r>
          </a:p>
          <a:p>
            <a:r>
              <a:rPr lang="fr-FR" sz="1200">
                <a:solidFill>
                  <a:srgbClr val="000000"/>
                </a:solidFill>
                <a:latin typeface="+mj-lt"/>
                <a:cs typeface="Times New Roman" panose="02020603050405020304" pitchFamily="18" charset="0"/>
              </a:rPr>
              <a:t>Pour info : la location de voiries publiques pour installation de chantier est, dans beaucoup de communes, gratuite pour les sociétés de logements sociaux. </a:t>
            </a:r>
          </a:p>
          <a:p>
            <a:endParaRPr lang="fr-FR" sz="1050">
              <a:solidFill>
                <a:srgbClr val="000000"/>
              </a:solidFill>
              <a:latin typeface="+mj-lt"/>
              <a:cs typeface="Times New Roman" panose="02020603050405020304" pitchFamily="18" charset="0"/>
            </a:endParaRPr>
          </a:p>
          <a:p>
            <a:r>
              <a:rPr lang="fr-FR" sz="1600">
                <a:solidFill>
                  <a:srgbClr val="205B7B"/>
                </a:solidFill>
                <a:latin typeface="Omnes Medium Roman" charset="0"/>
                <a:ea typeface="Omnes Medium Roman" charset="0"/>
                <a:cs typeface="Omnes Medium Roman" charset="0"/>
              </a:rPr>
              <a:t>Osiris</a:t>
            </a:r>
          </a:p>
          <a:p>
            <a:r>
              <a:rPr lang="fr-FR" sz="1200">
                <a:solidFill>
                  <a:srgbClr val="000000"/>
                </a:solidFill>
                <a:cs typeface="Times New Roman" panose="02020603050405020304" pitchFamily="18" charset="0"/>
              </a:rPr>
              <a:t>EG doit introduire une demande à la Région concernant tous travaux à exécuter en voirie.</a:t>
            </a:r>
          </a:p>
          <a:p>
            <a:endParaRPr lang="fr-FR" sz="1050">
              <a:solidFill>
                <a:srgbClr val="000000"/>
              </a:solidFill>
              <a:latin typeface="+mj-lt"/>
              <a:cs typeface="Times New Roman" panose="02020603050405020304" pitchFamily="18" charset="0"/>
            </a:endParaRPr>
          </a:p>
          <a:p>
            <a:r>
              <a:rPr lang="fr-FR" sz="1600">
                <a:solidFill>
                  <a:srgbClr val="205B7B"/>
                </a:solidFill>
                <a:latin typeface="Omnes Regular Roman" charset="0"/>
              </a:rPr>
              <a:t>Impétrants</a:t>
            </a:r>
            <a:endParaRPr lang="fr-BE" sz="1600">
              <a:solidFill>
                <a:srgbClr val="000000"/>
              </a:solidFill>
              <a:latin typeface="Century Gothic" panose="020B0502020202020204" pitchFamily="34" charset="0"/>
              <a:cs typeface="Times New Roman" panose="02020603050405020304" pitchFamily="18" charset="0"/>
            </a:endParaRPr>
          </a:p>
          <a:p>
            <a:pPr algn="just"/>
            <a:r>
              <a:rPr lang="fr-FR" sz="1200">
                <a:solidFill>
                  <a:srgbClr val="000000"/>
                </a:solidFill>
                <a:cs typeface="Times New Roman" panose="02020603050405020304" pitchFamily="18" charset="0"/>
              </a:rPr>
              <a:t>Le cas échéant, EG doit fournir un calendrier d’introduction des demandes auprès des gestionnaires de réseaux (égouttage, distribution d’eau, élec, gaz, télécom) pour toute modification de raccordement. </a:t>
            </a:r>
          </a:p>
          <a:p>
            <a:pPr algn="just"/>
            <a:r>
              <a:rPr lang="fr-FR" sz="1200">
                <a:solidFill>
                  <a:srgbClr val="000000"/>
                </a:solidFill>
                <a:cs typeface="Times New Roman" panose="02020603050405020304" pitchFamily="18" charset="0"/>
              </a:rPr>
              <a:t>L’ingénieur TS remplit l’ensemble des documents nécessaires, la SLRB paye les factures, EG coordonne l’ensemble.</a:t>
            </a:r>
          </a:p>
          <a:p>
            <a:endParaRPr lang="fr-FR" sz="1050">
              <a:solidFill>
                <a:srgbClr val="000000"/>
              </a:solidFill>
              <a:latin typeface="Century Gothic" panose="020B0502020202020204" pitchFamily="34" charset="0"/>
              <a:cs typeface="Times New Roman" panose="02020603050405020304" pitchFamily="18" charset="0"/>
            </a:endParaRPr>
          </a:p>
          <a:p>
            <a:r>
              <a:rPr lang="fr-FR" sz="1600">
                <a:solidFill>
                  <a:srgbClr val="205B7B"/>
                </a:solidFill>
                <a:latin typeface="Omnes Medium Roman" charset="0"/>
              </a:rPr>
              <a:t>Déclaration ONSS</a:t>
            </a:r>
          </a:p>
          <a:p>
            <a:r>
              <a:rPr lang="fr-FR" sz="1200">
                <a:solidFill>
                  <a:srgbClr val="000000"/>
                </a:solidFill>
                <a:latin typeface="+mj-lt"/>
                <a:cs typeface="Times New Roman" panose="02020603050405020304" pitchFamily="18" charset="0"/>
              </a:rPr>
              <a:t>EG doit déclarer son chantier. L’ONSS enverra un courrier à la SISP pour en attester.</a:t>
            </a:r>
          </a:p>
          <a:p>
            <a:endParaRPr lang="fr-FR" sz="1050">
              <a:solidFill>
                <a:srgbClr val="000000"/>
              </a:solidFill>
              <a:latin typeface="+mj-lt"/>
              <a:cs typeface="Times New Roman" panose="02020603050405020304" pitchFamily="18" charset="0"/>
            </a:endParaRPr>
          </a:p>
          <a:p>
            <a:r>
              <a:rPr lang="fr-FR" sz="1600">
                <a:solidFill>
                  <a:srgbClr val="205B7B"/>
                </a:solidFill>
                <a:latin typeface="Omnes Medium Roman" charset="0"/>
              </a:rPr>
              <a:t>Déclaration de classe III</a:t>
            </a:r>
          </a:p>
          <a:p>
            <a:r>
              <a:rPr lang="fr-FR" sz="1200">
                <a:solidFill>
                  <a:srgbClr val="000000"/>
                </a:solidFill>
                <a:latin typeface="+mj-lt"/>
                <a:cs typeface="Times New Roman" panose="02020603050405020304" pitchFamily="18" charset="0"/>
              </a:rPr>
              <a:t>EG doit remplir le formulaire ad-hoc et le transmettre à la commune.</a:t>
            </a:r>
            <a:endParaRPr lang="fr-FR" sz="1200">
              <a:solidFill>
                <a:srgbClr val="205B7B"/>
              </a:solidFill>
              <a:latin typeface="+mj-lt"/>
              <a:ea typeface="Omnes Medium Roman" charset="0"/>
              <a:cs typeface="Omnes Medium Roman" charset="0"/>
            </a:endParaRPr>
          </a:p>
        </p:txBody>
      </p:sp>
      <p:pic>
        <p:nvPicPr>
          <p:cNvPr id="2" name="Image 1">
            <a:extLst>
              <a:ext uri="{FF2B5EF4-FFF2-40B4-BE49-F238E27FC236}">
                <a16:creationId xmlns:a16="http://schemas.microsoft.com/office/drawing/2014/main" id="{F711FC8E-D101-BDED-E0F1-F4D8CB97EDD5}"/>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3" name="ZoneTexte 2">
            <a:extLst>
              <a:ext uri="{FF2B5EF4-FFF2-40B4-BE49-F238E27FC236}">
                <a16:creationId xmlns:a16="http://schemas.microsoft.com/office/drawing/2014/main" id="{04BFE5BA-944E-83A4-DBA8-E1D2F17343C1}"/>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SISP</a:t>
            </a:r>
            <a:endParaRPr lang="fr-FR" sz="1800"/>
          </a:p>
        </p:txBody>
      </p:sp>
      <p:sp>
        <p:nvSpPr>
          <p:cNvPr id="4" name="ZoneTexte 3">
            <a:extLst>
              <a:ext uri="{FF2B5EF4-FFF2-40B4-BE49-F238E27FC236}">
                <a16:creationId xmlns:a16="http://schemas.microsoft.com/office/drawing/2014/main" id="{39590692-2A6A-EBF7-A281-70DD6A090D1C}"/>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ENTR</a:t>
            </a:r>
            <a:endParaRPr lang="fr-FR" sz="1800"/>
          </a:p>
        </p:txBody>
      </p:sp>
      <p:sp>
        <p:nvSpPr>
          <p:cNvPr id="5" name="ZoneTexte 4">
            <a:extLst>
              <a:ext uri="{FF2B5EF4-FFF2-40B4-BE49-F238E27FC236}">
                <a16:creationId xmlns:a16="http://schemas.microsoft.com/office/drawing/2014/main" id="{E7EABE17-CD5A-8B7F-8900-68A61A07281A}"/>
              </a:ext>
            </a:extLst>
          </p:cNvPr>
          <p:cNvSpPr txBox="1"/>
          <p:nvPr/>
        </p:nvSpPr>
        <p:spPr>
          <a:xfrm>
            <a:off x="4615548" y="6066854"/>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Autre</a:t>
            </a:r>
            <a:endParaRPr lang="fr-FR" sz="1800"/>
          </a:p>
        </p:txBody>
      </p:sp>
      <p:cxnSp>
        <p:nvCxnSpPr>
          <p:cNvPr id="6" name="Connecteur droit 5">
            <a:extLst>
              <a:ext uri="{FF2B5EF4-FFF2-40B4-BE49-F238E27FC236}">
                <a16:creationId xmlns:a16="http://schemas.microsoft.com/office/drawing/2014/main" id="{B2829AB6-5E2B-CAED-C208-0EBBCEB0CF71}"/>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8" name="Titre 1">
            <a:extLst>
              <a:ext uri="{FF2B5EF4-FFF2-40B4-BE49-F238E27FC236}">
                <a16:creationId xmlns:a16="http://schemas.microsoft.com/office/drawing/2014/main" id="{2E03DAC1-87B1-3CDE-338A-5B088FF7C74D}"/>
              </a:ext>
            </a:extLst>
          </p:cNvPr>
          <p:cNvSpPr txBox="1">
            <a:spLocks/>
          </p:cNvSpPr>
          <p:nvPr/>
        </p:nvSpPr>
        <p:spPr>
          <a:xfrm>
            <a:off x="971600" y="223060"/>
            <a:ext cx="6995120" cy="97154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BE" sz="3600" u="sng">
                <a:solidFill>
                  <a:srgbClr val="00A4B5"/>
                </a:solidFill>
                <a:latin typeface="Omnes Semibold Roman" charset="0"/>
              </a:rPr>
              <a:t>Administratif</a:t>
            </a:r>
            <a:endParaRPr lang="fr-FR" sz="3600" u="sng">
              <a:solidFill>
                <a:srgbClr val="00A4B5"/>
              </a:solidFill>
              <a:latin typeface="Omnes Semibold Roman" charset="0"/>
            </a:endParaRPr>
          </a:p>
        </p:txBody>
      </p:sp>
    </p:spTree>
    <p:extLst>
      <p:ext uri="{BB962C8B-B14F-4D97-AF65-F5344CB8AC3E}">
        <p14:creationId xmlns:p14="http://schemas.microsoft.com/office/powerpoint/2010/main" val="8664876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3850B3BD-FE83-4F61-AD04-C6C2D0F048B4}"/>
              </a:ext>
            </a:extLst>
          </p:cNvPr>
          <p:cNvSpPr txBox="1"/>
          <p:nvPr/>
        </p:nvSpPr>
        <p:spPr>
          <a:xfrm>
            <a:off x="583100" y="1194604"/>
            <a:ext cx="8064896" cy="4339650"/>
          </a:xfrm>
          <a:prstGeom prst="rect">
            <a:avLst/>
          </a:prstGeom>
          <a:noFill/>
        </p:spPr>
        <p:txBody>
          <a:bodyPr wrap="square" lIns="91440" tIns="45720" rIns="91440" bIns="45720" anchor="t">
            <a:spAutoFit/>
          </a:bodyPr>
          <a:lstStyle/>
          <a:p>
            <a:pPr marL="285750" lvl="2" indent="-285750">
              <a:buFont typeface="Wingdings" panose="05000000000000000000" pitchFamily="2" charset="2"/>
              <a:buChar char="Ø"/>
            </a:pPr>
            <a:r>
              <a:rPr lang="fr-FR" b="1" dirty="0">
                <a:solidFill>
                  <a:srgbClr val="205B7B"/>
                </a:solidFill>
                <a:latin typeface="Omnes Regular Roman" charset="0"/>
              </a:rPr>
              <a:t>Panneau de chantier</a:t>
            </a:r>
          </a:p>
          <a:p>
            <a:pPr algn="just"/>
            <a:r>
              <a:rPr lang="fr-FR" sz="1200" dirty="0">
                <a:latin typeface="+mj-lt"/>
                <a:cs typeface="Times New Roman" panose="02020603050405020304" pitchFamily="18" charset="0"/>
              </a:rPr>
              <a:t>L’installation et la réalisation d’un panneau de chantier, à soumettre pour approbation à l’adjudicateur : </a:t>
            </a:r>
          </a:p>
          <a:p>
            <a:pPr marL="171450" indent="-171450" algn="just">
              <a:buFont typeface="Calibri"/>
              <a:buChar char="-"/>
            </a:pPr>
            <a:r>
              <a:rPr lang="fr-FR" sz="1200" dirty="0">
                <a:latin typeface="+mj-lt"/>
                <a:cs typeface="Times New Roman"/>
              </a:rPr>
              <a:t>Nom et adresse du pouvoir adjudicateur (SISP) + logo ; </a:t>
            </a:r>
          </a:p>
          <a:p>
            <a:pPr marL="171450" indent="-171450" algn="just">
              <a:buFont typeface="Calibri"/>
              <a:buChar char="-"/>
            </a:pPr>
            <a:r>
              <a:rPr lang="fr-FR" sz="1200" dirty="0">
                <a:latin typeface="+mj-lt"/>
                <a:cs typeface="Times New Roman"/>
              </a:rPr>
              <a:t>Nom et adresse du pouvoir subsidiant (SLRB) + logo ; </a:t>
            </a:r>
            <a:endParaRPr lang="fr-FR" sz="1200" dirty="0">
              <a:latin typeface="+mj-lt"/>
              <a:cs typeface="Times New Roman" panose="02020603050405020304" pitchFamily="18" charset="0"/>
            </a:endParaRPr>
          </a:p>
          <a:p>
            <a:pPr marL="171450" indent="-171450" algn="just">
              <a:buFont typeface="Calibri"/>
              <a:buChar char="-"/>
            </a:pPr>
            <a:r>
              <a:rPr lang="fr-FR" sz="1200" dirty="0">
                <a:latin typeface="+mj-lt"/>
                <a:cs typeface="Times New Roman"/>
              </a:rPr>
              <a:t>ainsi que leurs logos respectifs, le nom du projet, les noms, adresses et numéros de téléphone des </a:t>
            </a:r>
            <a:endParaRPr lang="fr-FR" sz="1200" dirty="0">
              <a:latin typeface="+mj-lt"/>
              <a:cs typeface="Times New Roman" panose="02020603050405020304" pitchFamily="18" charset="0"/>
            </a:endParaRPr>
          </a:p>
          <a:p>
            <a:pPr algn="just"/>
            <a:r>
              <a:rPr lang="fr-FR" sz="1200" dirty="0">
                <a:latin typeface="+mj-lt"/>
                <a:cs typeface="Times New Roman" panose="02020603050405020304" pitchFamily="18" charset="0"/>
              </a:rPr>
              <a:t> 	bureaux d’études et de l’adjudicataire ;</a:t>
            </a:r>
          </a:p>
          <a:p>
            <a:pPr marL="285750" indent="-285750">
              <a:buFont typeface="Calibri" panose="05000000000000000000" pitchFamily="2" charset="2"/>
              <a:buChar char="-"/>
            </a:pPr>
            <a:r>
              <a:rPr lang="fr-FR" sz="1200" dirty="0">
                <a:latin typeface="+mj-lt"/>
                <a:cs typeface="Times New Roman" panose="02020603050405020304" pitchFamily="18" charset="0"/>
              </a:rPr>
              <a:t>Voir </a:t>
            </a:r>
            <a:r>
              <a:rPr lang="fr-FR" sz="1200" u="sng" dirty="0">
                <a:latin typeface="+mj-lt"/>
                <a:cs typeface="Times New Roman" panose="02020603050405020304" pitchFamily="18" charset="0"/>
                <a:hlinkClick r:id="rId3"/>
              </a:rPr>
              <a:t>panneau de chantier type </a:t>
            </a:r>
            <a:r>
              <a:rPr lang="fr-FR" sz="1200" dirty="0">
                <a:latin typeface="+mj-lt"/>
                <a:cs typeface="Times New Roman" panose="02020603050405020304" pitchFamily="18" charset="0"/>
              </a:rPr>
              <a:t>de la SLRB</a:t>
            </a:r>
          </a:p>
          <a:p>
            <a:endParaRPr lang="fr-FR" sz="1200" dirty="0">
              <a:latin typeface="+mj-lt"/>
              <a:cs typeface="Times New Roman" panose="02020603050405020304" pitchFamily="18" charset="0"/>
            </a:endParaRPr>
          </a:p>
          <a:p>
            <a:pPr marL="285750" lvl="2" indent="-285750">
              <a:buFont typeface="Wingdings" panose="05000000000000000000" pitchFamily="2" charset="2"/>
              <a:buChar char="Ø"/>
            </a:pPr>
            <a:r>
              <a:rPr lang="fr-FR" b="1" dirty="0">
                <a:solidFill>
                  <a:srgbClr val="205B7B"/>
                </a:solidFill>
                <a:latin typeface="Omnes Regular Roman" charset="0"/>
              </a:rPr>
              <a:t>Clauses sociales</a:t>
            </a:r>
          </a:p>
          <a:p>
            <a:r>
              <a:rPr lang="fr-FR" sz="1200" dirty="0">
                <a:solidFill>
                  <a:srgbClr val="00A4B5"/>
                </a:solidFill>
                <a:latin typeface="+mj-lt"/>
              </a:rPr>
              <a:t>[veiller à vérifier quelles clauses sociales sont d’application dans le CSC – si clauses sociales flexibles enlever les clauses sociales « fixes »]</a:t>
            </a:r>
          </a:p>
          <a:p>
            <a:pPr algn="just"/>
            <a:r>
              <a:rPr lang="fr-FR" sz="1200" dirty="0">
                <a:latin typeface="+mj-lt"/>
                <a:ea typeface="Calibri" panose="020F0502020204030204" pitchFamily="34" charset="0"/>
                <a:cs typeface="Times New Roman"/>
              </a:rPr>
              <a:t>Conformément à la lettre de commande, les documents suivants doivent être fournis à la première réunion de chantier : </a:t>
            </a:r>
          </a:p>
          <a:p>
            <a:pPr marL="171450" indent="-171450" algn="just">
              <a:buFont typeface="Calibri"/>
              <a:buChar char="-"/>
            </a:pPr>
            <a:r>
              <a:rPr lang="fr-FR" sz="1200" b="1" dirty="0">
                <a:latin typeface="+mj-lt"/>
                <a:ea typeface="Calibri" panose="020F0502020204030204" pitchFamily="34" charset="0"/>
                <a:cs typeface="Times New Roman"/>
              </a:rPr>
              <a:t>Note explicative</a:t>
            </a:r>
            <a:r>
              <a:rPr lang="fr-FR" sz="1200" dirty="0">
                <a:latin typeface="+mj-lt"/>
                <a:ea typeface="Calibri" panose="020F0502020204030204" pitchFamily="34" charset="0"/>
                <a:cs typeface="Times New Roman"/>
              </a:rPr>
              <a:t> de la mise en œuvre de la clause indiquant le choix de l'entreprise ;</a:t>
            </a:r>
          </a:p>
          <a:p>
            <a:pPr marL="171450" indent="-171450" algn="just">
              <a:buFont typeface="Calibri"/>
              <a:buChar char="-"/>
            </a:pPr>
            <a:r>
              <a:rPr lang="fr-FR" sz="1200" b="1" dirty="0">
                <a:latin typeface="+mj-lt"/>
                <a:ea typeface="Calibri" panose="020F0502020204030204" pitchFamily="34" charset="0"/>
                <a:cs typeface="Times New Roman"/>
              </a:rPr>
              <a:t>Planning social indicatif</a:t>
            </a:r>
            <a:r>
              <a:rPr lang="fr-FR" sz="1200" dirty="0">
                <a:latin typeface="+mj-lt"/>
                <a:ea typeface="Calibri" panose="020F0502020204030204" pitchFamily="34" charset="0"/>
                <a:cs typeface="Times New Roman"/>
              </a:rPr>
              <a:t> : Conformément au point a) mise en œuvre de l'annexe III.5 "clauses sociales flexibles" du MT :</a:t>
            </a:r>
          </a:p>
          <a:p>
            <a:pPr algn="just"/>
            <a:br>
              <a:rPr lang="fr-FR" sz="1200" dirty="0">
                <a:latin typeface="+mj-lt"/>
                <a:ea typeface="Calibri" panose="020F0502020204030204" pitchFamily="34" charset="0"/>
                <a:cs typeface="Times New Roman"/>
              </a:rPr>
            </a:br>
            <a:r>
              <a:rPr lang="fr-FR" sz="1200" dirty="0">
                <a:latin typeface="+mj-lt"/>
                <a:ea typeface="Calibri" panose="020F0502020204030204" pitchFamily="34" charset="0"/>
                <a:cs typeface="Times New Roman"/>
              </a:rPr>
              <a:t>"</a:t>
            </a:r>
            <a:r>
              <a:rPr lang="fr-BE" sz="1200" i="1" dirty="0">
                <a:latin typeface="+mj-lt"/>
                <a:cs typeface="Times New Roman"/>
              </a:rPr>
              <a:t>L’adjudicataire produira notamment un planning complet d'application de la présente clause sociale appelé « planning social », conforme aux clauses du cahier spécial des charges, avec l'indication :</a:t>
            </a:r>
            <a:endParaRPr lang="fr-FR" sz="1200" i="1" dirty="0">
              <a:latin typeface="+mj-lt"/>
              <a:cs typeface="Times New Roman"/>
            </a:endParaRPr>
          </a:p>
          <a:p>
            <a:pPr marL="285750" indent="-285750" algn="just">
              <a:buFont typeface="Arial"/>
              <a:buChar char="•"/>
            </a:pPr>
            <a:r>
              <a:rPr lang="fr-BE" sz="1200" i="1" dirty="0">
                <a:latin typeface="+mj-lt"/>
                <a:cs typeface="Times New Roman"/>
              </a:rPr>
              <a:t>des </a:t>
            </a:r>
            <a:r>
              <a:rPr lang="fr-BE" sz="1200" i="1" u="sng" dirty="0">
                <a:latin typeface="+mj-lt"/>
                <a:cs typeface="Times New Roman"/>
              </a:rPr>
              <a:t>jours d'occupation des personnes en insertion / jours de formation ou période de sous-traitance </a:t>
            </a:r>
            <a:r>
              <a:rPr lang="fr-BE" sz="1200" i="1" dirty="0">
                <a:latin typeface="+mj-lt"/>
                <a:cs typeface="Times New Roman"/>
              </a:rPr>
              <a:t>compte tenu du délai et du planning d'exécution du marché ;</a:t>
            </a:r>
            <a:endParaRPr lang="fr-FR" sz="1200" i="1" dirty="0">
              <a:latin typeface="+mj-lt"/>
              <a:cs typeface="Times New Roman"/>
            </a:endParaRPr>
          </a:p>
          <a:p>
            <a:pPr marL="285750" indent="-285750" algn="just">
              <a:buFont typeface="Arial"/>
              <a:buChar char="•"/>
            </a:pPr>
            <a:r>
              <a:rPr lang="fr-BE" sz="1200" i="1" dirty="0">
                <a:latin typeface="+mj-lt"/>
                <a:cs typeface="Times New Roman"/>
              </a:rPr>
              <a:t>pour chaque jour d’occupation (insertion), d</a:t>
            </a:r>
            <a:r>
              <a:rPr lang="fr-BE" sz="1200" i="1" u="sng" dirty="0">
                <a:latin typeface="+mj-lt"/>
                <a:cs typeface="Times New Roman"/>
              </a:rPr>
              <a:t>u nombre de personnes en insertion</a:t>
            </a:r>
            <a:r>
              <a:rPr lang="fr-BE" sz="1200" i="1" dirty="0">
                <a:latin typeface="+mj-lt"/>
                <a:cs typeface="Times New Roman"/>
              </a:rPr>
              <a:t> qu'il compte </a:t>
            </a:r>
            <a:r>
              <a:rPr lang="fr-BE" sz="1200" i="1" u="sng" dirty="0">
                <a:latin typeface="+mj-lt"/>
                <a:cs typeface="Times New Roman"/>
              </a:rPr>
              <a:t>occuper </a:t>
            </a:r>
            <a:r>
              <a:rPr lang="fr-BE" sz="1200" i="1" dirty="0">
                <a:latin typeface="+mj-lt"/>
                <a:cs typeface="Times New Roman"/>
              </a:rPr>
              <a:t>ou faire occuper, de même que les métiers pour lesquels cette occupation aura lieu ; </a:t>
            </a:r>
            <a:endParaRPr lang="fr-FR" sz="1200" i="1" dirty="0">
              <a:latin typeface="+mj-lt"/>
              <a:cs typeface="Times New Roman"/>
            </a:endParaRPr>
          </a:p>
          <a:p>
            <a:pPr marL="285750" indent="-285750" algn="just">
              <a:buFont typeface="Arial"/>
              <a:buChar char="•"/>
            </a:pPr>
            <a:r>
              <a:rPr lang="fr-BE" sz="1200" i="1" dirty="0">
                <a:latin typeface="+mj-lt"/>
                <a:cs typeface="Times New Roman"/>
              </a:rPr>
              <a:t>Du </a:t>
            </a:r>
            <a:r>
              <a:rPr lang="fr-BE" sz="1200" i="1" u="sng" dirty="0">
                <a:latin typeface="+mj-lt"/>
                <a:cs typeface="Times New Roman"/>
              </a:rPr>
              <a:t>montant des travaux </a:t>
            </a:r>
            <a:r>
              <a:rPr lang="fr-BE" sz="1200" i="1" dirty="0">
                <a:latin typeface="+mj-lt"/>
                <a:cs typeface="Times New Roman"/>
              </a:rPr>
              <a:t>qu’il compte </a:t>
            </a:r>
            <a:r>
              <a:rPr lang="fr-BE" sz="1200" b="1" u="sng" dirty="0">
                <a:latin typeface="+mj-lt"/>
                <a:cs typeface="Times New Roman"/>
              </a:rPr>
              <a:t>sous-traiter.</a:t>
            </a:r>
            <a:r>
              <a:rPr lang="fr-BE" sz="1200" dirty="0">
                <a:latin typeface="+mj-lt"/>
                <a:cs typeface="Times New Roman"/>
              </a:rPr>
              <a:t>"</a:t>
            </a:r>
          </a:p>
        </p:txBody>
      </p:sp>
      <p:pic>
        <p:nvPicPr>
          <p:cNvPr id="2" name="Image 1">
            <a:extLst>
              <a:ext uri="{FF2B5EF4-FFF2-40B4-BE49-F238E27FC236}">
                <a16:creationId xmlns:a16="http://schemas.microsoft.com/office/drawing/2014/main" id="{D580398F-F971-3D8E-33CE-EE69BC75049F}"/>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3" name="ZoneTexte 2">
            <a:extLst>
              <a:ext uri="{FF2B5EF4-FFF2-40B4-BE49-F238E27FC236}">
                <a16:creationId xmlns:a16="http://schemas.microsoft.com/office/drawing/2014/main" id="{62FECFD6-BA48-17EB-FEAA-34BAF7D4E9DB}"/>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SISP</a:t>
            </a:r>
            <a:endParaRPr lang="fr-FR" sz="1800"/>
          </a:p>
        </p:txBody>
      </p:sp>
      <p:sp>
        <p:nvSpPr>
          <p:cNvPr id="4" name="ZoneTexte 3">
            <a:extLst>
              <a:ext uri="{FF2B5EF4-FFF2-40B4-BE49-F238E27FC236}">
                <a16:creationId xmlns:a16="http://schemas.microsoft.com/office/drawing/2014/main" id="{CDBB6534-6219-26C6-AAC1-93A4BE347B9D}"/>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ENTR</a:t>
            </a:r>
            <a:endParaRPr lang="fr-FR" sz="1800"/>
          </a:p>
        </p:txBody>
      </p:sp>
      <p:sp>
        <p:nvSpPr>
          <p:cNvPr id="5" name="ZoneTexte 4">
            <a:extLst>
              <a:ext uri="{FF2B5EF4-FFF2-40B4-BE49-F238E27FC236}">
                <a16:creationId xmlns:a16="http://schemas.microsoft.com/office/drawing/2014/main" id="{9CCFF198-A5B9-8C2F-5C27-A74B790DA216}"/>
              </a:ext>
            </a:extLst>
          </p:cNvPr>
          <p:cNvSpPr txBox="1"/>
          <p:nvPr/>
        </p:nvSpPr>
        <p:spPr>
          <a:xfrm>
            <a:off x="4615548" y="6066854"/>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Autre</a:t>
            </a:r>
            <a:endParaRPr lang="fr-FR" sz="1800"/>
          </a:p>
        </p:txBody>
      </p:sp>
      <p:cxnSp>
        <p:nvCxnSpPr>
          <p:cNvPr id="7" name="Connecteur droit 6">
            <a:extLst>
              <a:ext uri="{FF2B5EF4-FFF2-40B4-BE49-F238E27FC236}">
                <a16:creationId xmlns:a16="http://schemas.microsoft.com/office/drawing/2014/main" id="{7AC49C6C-6395-074A-1C5E-F862153BFBDA}"/>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8" name="Titre 1">
            <a:extLst>
              <a:ext uri="{FF2B5EF4-FFF2-40B4-BE49-F238E27FC236}">
                <a16:creationId xmlns:a16="http://schemas.microsoft.com/office/drawing/2014/main" id="{D1EDDD7E-DF17-5AFD-A114-4C259D358E05}"/>
              </a:ext>
            </a:extLst>
          </p:cNvPr>
          <p:cNvSpPr txBox="1">
            <a:spLocks/>
          </p:cNvSpPr>
          <p:nvPr/>
        </p:nvSpPr>
        <p:spPr>
          <a:xfrm>
            <a:off x="971600" y="223060"/>
            <a:ext cx="6995120" cy="97154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BE" sz="3600" u="sng">
                <a:solidFill>
                  <a:srgbClr val="00A4B5"/>
                </a:solidFill>
                <a:latin typeface="Omnes Semibold Roman" charset="0"/>
              </a:rPr>
              <a:t>Administratif</a:t>
            </a:r>
            <a:endParaRPr lang="fr-FR" sz="3600" u="sng">
              <a:solidFill>
                <a:srgbClr val="00A4B5"/>
              </a:solidFill>
              <a:latin typeface="Omnes Semibold Roman" charset="0"/>
            </a:endParaRPr>
          </a:p>
        </p:txBody>
      </p:sp>
    </p:spTree>
    <p:extLst>
      <p:ext uri="{BB962C8B-B14F-4D97-AF65-F5344CB8AC3E}">
        <p14:creationId xmlns:p14="http://schemas.microsoft.com/office/powerpoint/2010/main" val="37052444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a:extLst>
              <a:ext uri="{FF2B5EF4-FFF2-40B4-BE49-F238E27FC236}">
                <a16:creationId xmlns:a16="http://schemas.microsoft.com/office/drawing/2014/main" id="{E8B37133-F19A-470F-B957-C0B84FA61145}"/>
              </a:ext>
            </a:extLst>
          </p:cNvPr>
          <p:cNvSpPr txBox="1"/>
          <p:nvPr/>
        </p:nvSpPr>
        <p:spPr>
          <a:xfrm>
            <a:off x="583100" y="1194604"/>
            <a:ext cx="8064896" cy="3939540"/>
          </a:xfrm>
          <a:prstGeom prst="rect">
            <a:avLst/>
          </a:prstGeom>
          <a:noFill/>
        </p:spPr>
        <p:txBody>
          <a:bodyPr wrap="square" lIns="91440" tIns="45720" rIns="91440" bIns="45720" anchor="t">
            <a:spAutoFit/>
          </a:bodyPr>
          <a:lstStyle/>
          <a:p>
            <a:pPr marL="285750" lvl="2" indent="-285750">
              <a:buFont typeface="Wingdings" panose="05000000000000000000" pitchFamily="2" charset="2"/>
              <a:buChar char="Ø"/>
            </a:pPr>
            <a:r>
              <a:rPr lang="fr-FR" b="1">
                <a:solidFill>
                  <a:srgbClr val="205B7B"/>
                </a:solidFill>
                <a:latin typeface="Omnes Regular Roman" charset="0"/>
              </a:rPr>
              <a:t>Démarches désamiantage </a:t>
            </a:r>
          </a:p>
          <a:p>
            <a:pPr algn="just"/>
            <a:r>
              <a:rPr lang="fr-FR" sz="1200">
                <a:latin typeface="+mj-lt"/>
                <a:cs typeface="Times New Roman"/>
              </a:rPr>
              <a:t>L’entreprise est en charge</a:t>
            </a:r>
            <a:r>
              <a:rPr lang="fr-FR" sz="1200">
                <a:solidFill>
                  <a:srgbClr val="00A4B5"/>
                </a:solidFill>
                <a:latin typeface="+mj-lt"/>
                <a:cs typeface="Times New Roman"/>
              </a:rPr>
              <a:t> </a:t>
            </a:r>
            <a:r>
              <a:rPr lang="fr-FR" sz="1200">
                <a:solidFill>
                  <a:srgbClr val="00A4B5"/>
                </a:solidFill>
                <a:latin typeface="+mj-lt"/>
                <a:cs typeface="Times New Roman"/>
                <a:hlinkClick r:id="rId2">
                  <a:extLst>
                    <a:ext uri="{A12FA001-AC4F-418D-AE19-62706E023703}">
                      <ahyp:hlinkClr xmlns:ahyp="http://schemas.microsoft.com/office/drawing/2018/hyperlinkcolor" val="tx"/>
                    </a:ext>
                  </a:extLst>
                </a:hlinkClick>
              </a:rPr>
              <a:t>des « Formulaires amiante (désamiantage et encapsulation) » </a:t>
            </a:r>
            <a:r>
              <a:rPr lang="fr-FR" sz="1200">
                <a:latin typeface="+mj-lt"/>
                <a:cs typeface="Times New Roman"/>
              </a:rPr>
              <a:t>auprès de Bruxelles Environnement. Attention cela prend un certain temps. MO conseille de faire cela en amont</a:t>
            </a:r>
            <a:endParaRPr lang="fr-FR" sz="1200" u="sng">
              <a:latin typeface="Century Gothic" panose="020B0502020202020204" pitchFamily="34" charset="0"/>
              <a:cs typeface="Times New Roman"/>
            </a:endParaRPr>
          </a:p>
          <a:p>
            <a:endParaRPr lang="fr-FR" sz="4000">
              <a:solidFill>
                <a:srgbClr val="205B7B"/>
              </a:solidFill>
              <a:latin typeface="Omnes Medium Roman" charset="0"/>
              <a:ea typeface="Omnes Medium Roman" charset="0"/>
              <a:cs typeface="Omnes Medium Roman" charset="0"/>
            </a:endParaRPr>
          </a:p>
          <a:p>
            <a:pPr marL="285750" lvl="2" indent="-285750">
              <a:buFont typeface="Wingdings" panose="05000000000000000000" pitchFamily="2" charset="2"/>
              <a:buChar char="Ø"/>
            </a:pPr>
            <a:r>
              <a:rPr lang="fr-FR" b="1">
                <a:solidFill>
                  <a:srgbClr val="205B7B"/>
                </a:solidFill>
                <a:latin typeface="Omnes Regular Roman" charset="0"/>
              </a:rPr>
              <a:t>Dossier d’exécution</a:t>
            </a:r>
          </a:p>
          <a:p>
            <a:pPr marL="285750" lvl="2" indent="-285750">
              <a:buFont typeface="Wingdings" panose="05000000000000000000" pitchFamily="2" charset="2"/>
              <a:buChar char="Ø"/>
            </a:pPr>
            <a:endParaRPr lang="fr-FR" b="1">
              <a:solidFill>
                <a:srgbClr val="205B7B"/>
              </a:solidFill>
              <a:latin typeface="Omnes Regular Roman" charset="0"/>
            </a:endParaRPr>
          </a:p>
          <a:p>
            <a:r>
              <a:rPr lang="fr-FR" sz="1200" b="1">
                <a:solidFill>
                  <a:srgbClr val="00A4B5"/>
                </a:solidFill>
              </a:rPr>
              <a:t>Rappel : </a:t>
            </a:r>
            <a:r>
              <a:rPr lang="fr-FR" sz="1200" b="1" i="0" u="none" strike="noStrike" baseline="0">
                <a:solidFill>
                  <a:srgbClr val="000000"/>
                </a:solidFill>
              </a:rPr>
              <a:t>Art. 36. Plans de détail et d’exécution établis par l’adjudicataire </a:t>
            </a:r>
          </a:p>
          <a:p>
            <a:endParaRPr lang="fr-FR" sz="1200" b="0" i="0" u="none" strike="noStrike" baseline="0">
              <a:solidFill>
                <a:srgbClr val="000000"/>
              </a:solidFill>
            </a:endParaRPr>
          </a:p>
          <a:p>
            <a:pPr algn="just"/>
            <a:r>
              <a:rPr lang="fr-FR" sz="1200">
                <a:cs typeface="Times New Roman" panose="02020603050405020304" pitchFamily="18" charset="0"/>
              </a:rPr>
              <a:t>L’adjudicataire établit à ses frais tous les plans de détail et d’exécution, notes de calcul, bordereaux et autres documents qui lui sont nécessaires pour mener à bien l’exécution des travaux, ainsi que tous les documents (plans, relevés, sondages, fiches techniques et autres) précisés dans les clauses du marché. Tous ces documents seront soumis à l’approbation de l’adjudicateur, de l’architecte et/ou bureaux d’étude. </a:t>
            </a:r>
          </a:p>
          <a:p>
            <a:endParaRPr lang="fr-FR" sz="1200">
              <a:cs typeface="Times New Roman" panose="02020603050405020304" pitchFamily="18" charset="0"/>
            </a:endParaRPr>
          </a:p>
          <a:p>
            <a:pPr algn="just"/>
            <a:r>
              <a:rPr lang="fr-FR" sz="1200">
                <a:cs typeface="Times New Roman" panose="02020603050405020304" pitchFamily="18" charset="0"/>
              </a:rPr>
              <a:t>L’adjudicataire introduit ses plans et/ou autres documents </a:t>
            </a:r>
            <a:r>
              <a:rPr lang="fr-FR" sz="1200" b="1" u="sng">
                <a:cs typeface="Times New Roman" panose="02020603050405020304" pitchFamily="18" charset="0"/>
              </a:rPr>
              <a:t>au moins trente jours calendriers avant le début de l’exécution des travaux concernés</a:t>
            </a:r>
            <a:r>
              <a:rPr lang="fr-FR" sz="1200">
                <a:cs typeface="Times New Roman" panose="02020603050405020304" pitchFamily="18" charset="0"/>
              </a:rPr>
              <a:t>.</a:t>
            </a:r>
          </a:p>
          <a:p>
            <a:endParaRPr lang="fr-FR" sz="1200">
              <a:cs typeface="Times New Roman" panose="02020603050405020304" pitchFamily="18" charset="0"/>
            </a:endParaRPr>
          </a:p>
          <a:p>
            <a:r>
              <a:rPr lang="fr-FR" sz="1200">
                <a:cs typeface="Times New Roman" panose="02020603050405020304" pitchFamily="18" charset="0"/>
              </a:rPr>
              <a:t>&gt;&gt; EG doit prendre en compte le délai des aller-retours pour l’analyse de ces documents (AR / STAB / TS / PEB…)</a:t>
            </a:r>
          </a:p>
        </p:txBody>
      </p:sp>
      <p:pic>
        <p:nvPicPr>
          <p:cNvPr id="2" name="Image 1">
            <a:extLst>
              <a:ext uri="{FF2B5EF4-FFF2-40B4-BE49-F238E27FC236}">
                <a16:creationId xmlns:a16="http://schemas.microsoft.com/office/drawing/2014/main" id="{0692D6A5-9A3F-286B-CC86-F72D717696E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3" name="ZoneTexte 2">
            <a:extLst>
              <a:ext uri="{FF2B5EF4-FFF2-40B4-BE49-F238E27FC236}">
                <a16:creationId xmlns:a16="http://schemas.microsoft.com/office/drawing/2014/main" id="{95C211CA-BD5C-0286-04F5-E3CC55DF23B2}"/>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SISP</a:t>
            </a:r>
            <a:endParaRPr lang="fr-FR" sz="1800"/>
          </a:p>
        </p:txBody>
      </p:sp>
      <p:sp>
        <p:nvSpPr>
          <p:cNvPr id="4" name="ZoneTexte 3">
            <a:extLst>
              <a:ext uri="{FF2B5EF4-FFF2-40B4-BE49-F238E27FC236}">
                <a16:creationId xmlns:a16="http://schemas.microsoft.com/office/drawing/2014/main" id="{7D4216F2-360B-0ADF-3B8F-CD807DD21AD7}"/>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ENTR</a:t>
            </a:r>
            <a:endParaRPr lang="fr-FR" sz="1800"/>
          </a:p>
        </p:txBody>
      </p:sp>
      <p:sp>
        <p:nvSpPr>
          <p:cNvPr id="5" name="ZoneTexte 4">
            <a:extLst>
              <a:ext uri="{FF2B5EF4-FFF2-40B4-BE49-F238E27FC236}">
                <a16:creationId xmlns:a16="http://schemas.microsoft.com/office/drawing/2014/main" id="{DB9FD792-A55F-8938-6EE0-D643D5371308}"/>
              </a:ext>
            </a:extLst>
          </p:cNvPr>
          <p:cNvSpPr txBox="1"/>
          <p:nvPr/>
        </p:nvSpPr>
        <p:spPr>
          <a:xfrm>
            <a:off x="4615548" y="6066854"/>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Autre</a:t>
            </a:r>
            <a:endParaRPr lang="fr-FR" sz="1800"/>
          </a:p>
        </p:txBody>
      </p:sp>
      <p:cxnSp>
        <p:nvCxnSpPr>
          <p:cNvPr id="6" name="Connecteur droit 5">
            <a:extLst>
              <a:ext uri="{FF2B5EF4-FFF2-40B4-BE49-F238E27FC236}">
                <a16:creationId xmlns:a16="http://schemas.microsoft.com/office/drawing/2014/main" id="{FE0A0004-5896-F164-ECFF-6D9C6B1E3C25}"/>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9" name="Titre 1">
            <a:extLst>
              <a:ext uri="{FF2B5EF4-FFF2-40B4-BE49-F238E27FC236}">
                <a16:creationId xmlns:a16="http://schemas.microsoft.com/office/drawing/2014/main" id="{71FC6BA1-D8A5-BF1E-85E8-B2FF572F1DC0}"/>
              </a:ext>
            </a:extLst>
          </p:cNvPr>
          <p:cNvSpPr txBox="1">
            <a:spLocks/>
          </p:cNvSpPr>
          <p:nvPr/>
        </p:nvSpPr>
        <p:spPr>
          <a:xfrm>
            <a:off x="971600" y="223060"/>
            <a:ext cx="6995120" cy="97154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BE" sz="3600" u="sng">
                <a:solidFill>
                  <a:srgbClr val="00A4B5"/>
                </a:solidFill>
                <a:latin typeface="Omnes Semibold Roman" charset="0"/>
              </a:rPr>
              <a:t>Administratif</a:t>
            </a:r>
            <a:endParaRPr lang="fr-FR" sz="3600" u="sng">
              <a:solidFill>
                <a:srgbClr val="00A4B5"/>
              </a:solidFill>
              <a:latin typeface="Omnes Semibold Roman" charset="0"/>
            </a:endParaRPr>
          </a:p>
        </p:txBody>
      </p:sp>
    </p:spTree>
    <p:extLst>
      <p:ext uri="{BB962C8B-B14F-4D97-AF65-F5344CB8AC3E}">
        <p14:creationId xmlns:p14="http://schemas.microsoft.com/office/powerpoint/2010/main" val="25280135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F6D7FCB7-97AC-A060-B623-9ED88645D583}"/>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3" name="ZoneTexte 2">
            <a:extLst>
              <a:ext uri="{FF2B5EF4-FFF2-40B4-BE49-F238E27FC236}">
                <a16:creationId xmlns:a16="http://schemas.microsoft.com/office/drawing/2014/main" id="{79549429-A283-AB3C-33F3-8035B45333BC}"/>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SISP</a:t>
            </a:r>
            <a:endParaRPr lang="fr-FR" sz="1800"/>
          </a:p>
        </p:txBody>
      </p:sp>
      <p:sp>
        <p:nvSpPr>
          <p:cNvPr id="4" name="ZoneTexte 3">
            <a:extLst>
              <a:ext uri="{FF2B5EF4-FFF2-40B4-BE49-F238E27FC236}">
                <a16:creationId xmlns:a16="http://schemas.microsoft.com/office/drawing/2014/main" id="{E86C6B3B-EFFD-F649-E7F8-3818D8357FFF}"/>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ENTR</a:t>
            </a:r>
            <a:endParaRPr lang="fr-FR" sz="1800"/>
          </a:p>
        </p:txBody>
      </p:sp>
      <p:sp>
        <p:nvSpPr>
          <p:cNvPr id="5" name="ZoneTexte 4">
            <a:extLst>
              <a:ext uri="{FF2B5EF4-FFF2-40B4-BE49-F238E27FC236}">
                <a16:creationId xmlns:a16="http://schemas.microsoft.com/office/drawing/2014/main" id="{4ECE74FB-D63F-EFF5-AB03-03C8844FF637}"/>
              </a:ext>
            </a:extLst>
          </p:cNvPr>
          <p:cNvSpPr txBox="1"/>
          <p:nvPr/>
        </p:nvSpPr>
        <p:spPr>
          <a:xfrm>
            <a:off x="4615548" y="6066854"/>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Autre</a:t>
            </a:r>
            <a:endParaRPr lang="fr-FR" sz="1800"/>
          </a:p>
        </p:txBody>
      </p:sp>
      <p:cxnSp>
        <p:nvCxnSpPr>
          <p:cNvPr id="6" name="Connecteur droit 5">
            <a:extLst>
              <a:ext uri="{FF2B5EF4-FFF2-40B4-BE49-F238E27FC236}">
                <a16:creationId xmlns:a16="http://schemas.microsoft.com/office/drawing/2014/main" id="{D6FF4915-6300-A3A3-551E-A237EB2098CC}"/>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8" name="ZoneTexte 7">
            <a:extLst>
              <a:ext uri="{FF2B5EF4-FFF2-40B4-BE49-F238E27FC236}">
                <a16:creationId xmlns:a16="http://schemas.microsoft.com/office/drawing/2014/main" id="{DB56BDF7-41A0-CE97-8BDD-2C5A5236402E}"/>
              </a:ext>
            </a:extLst>
          </p:cNvPr>
          <p:cNvSpPr txBox="1"/>
          <p:nvPr/>
        </p:nvSpPr>
        <p:spPr>
          <a:xfrm>
            <a:off x="456656" y="982737"/>
            <a:ext cx="8317783" cy="4431983"/>
          </a:xfrm>
          <a:prstGeom prst="rect">
            <a:avLst/>
          </a:prstGeom>
          <a:noFill/>
        </p:spPr>
        <p:txBody>
          <a:bodyPr wrap="square" lIns="91440" tIns="45720" rIns="91440" bIns="45720" anchor="t">
            <a:spAutoFit/>
          </a:bodyPr>
          <a:lstStyle/>
          <a:p>
            <a:endParaRPr lang="fr-FR" sz="1200" b="1" u="sng" dirty="0">
              <a:solidFill>
                <a:srgbClr val="205B7B"/>
              </a:solidFill>
              <a:latin typeface="Omnes Regular Roman" charset="0"/>
            </a:endParaRPr>
          </a:p>
          <a:p>
            <a:pPr marL="171450" indent="-171450">
              <a:buFont typeface="Wingdings" panose="05000000000000000000" pitchFamily="2" charset="2"/>
              <a:buChar char="Ø"/>
            </a:pPr>
            <a:r>
              <a:rPr lang="fr-FR" b="1" dirty="0">
                <a:solidFill>
                  <a:srgbClr val="205B7B"/>
                </a:solidFill>
                <a:latin typeface="Omnes Regular Roman"/>
              </a:rPr>
              <a:t>Plan d’installation de chantier </a:t>
            </a:r>
            <a:endParaRPr lang="fr-FR" b="1" dirty="0">
              <a:solidFill>
                <a:srgbClr val="205B7B"/>
              </a:solidFill>
              <a:latin typeface="Omnes Regular Roman" charset="0"/>
            </a:endParaRPr>
          </a:p>
          <a:p>
            <a:endParaRPr lang="fr-FR" sz="1200" dirty="0">
              <a:solidFill>
                <a:srgbClr val="205B7B"/>
              </a:solidFill>
              <a:latin typeface="+mj-lt"/>
              <a:ea typeface="Omnes Medium Roman" charset="0"/>
              <a:cs typeface="Omnes Medium Roman" charset="0"/>
            </a:endParaRPr>
          </a:p>
          <a:p>
            <a:pPr marL="171450" indent="-171450">
              <a:buFont typeface="Wingdings" panose="05000000000000000000" pitchFamily="2" charset="2"/>
              <a:buChar char="Ø"/>
            </a:pPr>
            <a:r>
              <a:rPr lang="fr-FR" b="1" dirty="0">
                <a:solidFill>
                  <a:srgbClr val="205B7B"/>
                </a:solidFill>
                <a:latin typeface="Omnes Regular Roman"/>
              </a:rPr>
              <a:t>Plan Particulier Sécurité Santé </a:t>
            </a:r>
            <a:endParaRPr lang="fr-FR" b="1" dirty="0">
              <a:solidFill>
                <a:srgbClr val="205B7B"/>
              </a:solidFill>
              <a:latin typeface="Omnes Regular Roman" charset="0"/>
            </a:endParaRPr>
          </a:p>
          <a:p>
            <a:r>
              <a:rPr lang="fr-FR" sz="1200" dirty="0">
                <a:latin typeface="+mj-lt"/>
                <a:cs typeface="Times New Roman"/>
              </a:rPr>
              <a:t>À soumettre à MO et CSS</a:t>
            </a:r>
          </a:p>
          <a:p>
            <a:endParaRPr lang="fr-FR" sz="1200" b="1" u="sng" dirty="0">
              <a:solidFill>
                <a:srgbClr val="205B7B"/>
              </a:solidFill>
              <a:latin typeface="Omnes Regular Roman" charset="0"/>
            </a:endParaRPr>
          </a:p>
          <a:p>
            <a:pPr marL="171450" indent="-171450">
              <a:buFont typeface="Wingdings" panose="05000000000000000000" pitchFamily="2" charset="2"/>
              <a:buChar char="Ø"/>
            </a:pPr>
            <a:r>
              <a:rPr lang="fr-FR" b="1" dirty="0">
                <a:solidFill>
                  <a:srgbClr val="205B7B"/>
                </a:solidFill>
                <a:latin typeface="Omnes Regular Roman"/>
              </a:rPr>
              <a:t>Etats des lieux avant travaux</a:t>
            </a:r>
          </a:p>
          <a:p>
            <a:r>
              <a:rPr lang="fr-FR" sz="1200" b="1" dirty="0">
                <a:solidFill>
                  <a:srgbClr val="00A4B5"/>
                </a:solidFill>
                <a:ea typeface="Omnes Regular Roman" charset="0"/>
                <a:cs typeface="Omnes Regular Roman" charset="0"/>
              </a:rPr>
              <a:t>Rappel : </a:t>
            </a:r>
            <a:r>
              <a:rPr lang="fr-BE" sz="1200" dirty="0">
                <a:solidFill>
                  <a:srgbClr val="000000"/>
                </a:solidFill>
                <a:effectLst/>
                <a:ea typeface="Calibri"/>
                <a:cs typeface="Times New Roman"/>
              </a:rPr>
              <a:t>Art. 32 :</a:t>
            </a:r>
          </a:p>
          <a:p>
            <a:pPr algn="just"/>
            <a:r>
              <a:rPr lang="fr-BE" sz="1200" dirty="0"/>
              <a:t>[…] l’adjudicataire est tenu de faire établir par un géomètre expert indépendant, un état des lieux contradictoire des propriétés voisines, même non attenantes (zones d’accès aux chantier, trottoirs, voiries, etc.) ainsi que des parties du/des immeuble(s) non concernées par les travaux, qui pourraient subir des influences du fait de l’exécution des travaux, tant à l’intérieur qu’à l’extérieur des bâtiments. Ces états des lieux reprendront une description textuelle précise et une visualisation de la situation à l’aide de photo(s) et/ou de vidéo(s).</a:t>
            </a:r>
          </a:p>
          <a:p>
            <a:pPr algn="just"/>
            <a:endParaRPr lang="fr-BE" sz="1200" dirty="0"/>
          </a:p>
          <a:p>
            <a:r>
              <a:rPr lang="fr-FR" sz="1200" b="1" dirty="0">
                <a:solidFill>
                  <a:srgbClr val="00A4B5"/>
                </a:solidFill>
                <a:ea typeface="Omnes Regular Roman" charset="0"/>
                <a:cs typeface="Omnes Regular Roman" charset="0"/>
              </a:rPr>
              <a:t>(X)</a:t>
            </a:r>
            <a:r>
              <a:rPr lang="fr-FR" sz="1200" b="1" dirty="0">
                <a:solidFill>
                  <a:srgbClr val="00A4B5"/>
                </a:solidFill>
                <a:ea typeface="Omnes Regular Roman" charset="0"/>
                <a:cs typeface="Omnes Regular Roman" charset="0"/>
                <a:hlinkClick r:id="rId3"/>
              </a:rPr>
              <a:t> </a:t>
            </a:r>
            <a:r>
              <a:rPr lang="fr-FR" sz="1200" dirty="0">
                <a:ea typeface="Omnes Regular Roman" charset="0"/>
                <a:cs typeface="Omnes Regular Roman" charset="0"/>
                <a:hlinkClick r:id="rId3"/>
              </a:rPr>
              <a:t>En cas de </a:t>
            </a:r>
            <a:r>
              <a:rPr lang="fr-FR" sz="1200" b="1" dirty="0">
                <a:ea typeface="Omnes Regular Roman" charset="0"/>
                <a:cs typeface="Omnes Regular Roman" charset="0"/>
                <a:hlinkClick r:id="rId3"/>
              </a:rPr>
              <a:t>R</a:t>
            </a:r>
            <a:r>
              <a:rPr lang="fr-FR" sz="1200" dirty="0">
                <a:ea typeface="Omnes Regular Roman" charset="0"/>
                <a:cs typeface="Omnes Regular Roman" charset="0"/>
                <a:hlinkClick r:id="rId3"/>
              </a:rPr>
              <a:t>énovation en </a:t>
            </a:r>
            <a:r>
              <a:rPr lang="fr-FR" sz="1200" b="1" dirty="0">
                <a:ea typeface="Omnes Regular Roman" charset="0"/>
                <a:cs typeface="Omnes Regular Roman" charset="0"/>
                <a:hlinkClick r:id="rId3"/>
              </a:rPr>
              <a:t>M</a:t>
            </a:r>
            <a:r>
              <a:rPr lang="fr-FR" sz="1200" dirty="0">
                <a:ea typeface="Omnes Regular Roman" charset="0"/>
                <a:cs typeface="Omnes Regular Roman" charset="0"/>
                <a:hlinkClick r:id="rId3"/>
              </a:rPr>
              <a:t>ilieu </a:t>
            </a:r>
            <a:r>
              <a:rPr lang="fr-FR" sz="1200" b="1" dirty="0">
                <a:ea typeface="Omnes Regular Roman" charset="0"/>
                <a:cs typeface="Omnes Regular Roman" charset="0"/>
                <a:hlinkClick r:id="rId3"/>
              </a:rPr>
              <a:t>H</a:t>
            </a:r>
            <a:r>
              <a:rPr lang="fr-FR" sz="1200" dirty="0">
                <a:ea typeface="Omnes Regular Roman" charset="0"/>
                <a:cs typeface="Omnes Regular Roman" charset="0"/>
                <a:hlinkClick r:id="rId3"/>
              </a:rPr>
              <a:t>abité (RMH) </a:t>
            </a:r>
            <a:r>
              <a:rPr lang="fr-FR" sz="1200" dirty="0">
                <a:ea typeface="Omnes Regular Roman" charset="0"/>
                <a:cs typeface="Omnes Regular Roman" charset="0"/>
              </a:rPr>
              <a:t>: </a:t>
            </a:r>
          </a:p>
          <a:p>
            <a:r>
              <a:rPr lang="fr-FR" sz="1200" dirty="0">
                <a:solidFill>
                  <a:srgbClr val="00A4B5"/>
                </a:solidFill>
                <a:ea typeface="Omnes Regular Roman" charset="0"/>
                <a:cs typeface="Omnes Regular Roman" charset="0"/>
              </a:rPr>
              <a:t>Etat des lieux avant travaux – Dans les logements </a:t>
            </a:r>
          </a:p>
          <a:p>
            <a:endParaRPr lang="fr-FR" sz="1200" dirty="0">
              <a:solidFill>
                <a:srgbClr val="00A4B5"/>
              </a:solidFill>
              <a:ea typeface="Omnes Regular Roman" charset="0"/>
              <a:cs typeface="Omnes Regular Roman" charset="0"/>
            </a:endParaRPr>
          </a:p>
          <a:p>
            <a:r>
              <a:rPr lang="fr-FR" sz="1200" dirty="0">
                <a:ea typeface="Omnes Regular Roman" charset="0"/>
                <a:cs typeface="Omnes Regular Roman" charset="0"/>
              </a:rPr>
              <a:t>En fonction du type et de l’ampleur des travaux prévus, il est recommandé d’effectuer un état des lieux avant travaux à l’intérieur des logements. </a:t>
            </a:r>
          </a:p>
          <a:p>
            <a:endParaRPr lang="fr-FR" sz="1200" dirty="0">
              <a:solidFill>
                <a:srgbClr val="00A4B5"/>
              </a:solidFill>
              <a:ea typeface="Omnes Regular Roman" charset="0"/>
              <a:cs typeface="Omnes Regular Roman" charset="0"/>
            </a:endParaRPr>
          </a:p>
          <a:p>
            <a:r>
              <a:rPr lang="fr-FR" sz="1200" dirty="0">
                <a:ea typeface="Omnes Regular Roman" charset="0"/>
                <a:cs typeface="Omnes Regular Roman" charset="0"/>
              </a:rPr>
              <a:t>Cela afin de se prémunir des différents dommages qui peuvent être occasionnés au moment du passage des </a:t>
            </a:r>
            <a:r>
              <a:rPr lang="fr-FR" sz="1200" dirty="0" err="1">
                <a:ea typeface="Omnes Regular Roman" charset="0"/>
                <a:cs typeface="Omnes Regular Roman" charset="0"/>
              </a:rPr>
              <a:t>des</a:t>
            </a:r>
            <a:r>
              <a:rPr lang="fr-FR" sz="1200" dirty="0">
                <a:ea typeface="Omnes Regular Roman" charset="0"/>
                <a:cs typeface="Omnes Regular Roman" charset="0"/>
              </a:rPr>
              <a:t> différents sous-traitants</a:t>
            </a:r>
            <a:r>
              <a:rPr lang="fr-FR" sz="1200" dirty="0">
                <a:solidFill>
                  <a:srgbClr val="00A4B5"/>
                </a:solidFill>
                <a:ea typeface="Omnes Regular Roman" charset="0"/>
                <a:cs typeface="Omnes Regular Roman" charset="0"/>
              </a:rPr>
              <a:t>. </a:t>
            </a:r>
            <a:endParaRPr lang="fr-FR" sz="1200" b="1" dirty="0">
              <a:solidFill>
                <a:srgbClr val="00A4B5"/>
              </a:solidFill>
              <a:ea typeface="Omnes Regular Roman" charset="0"/>
              <a:cs typeface="Omnes Regular Roman" charset="0"/>
            </a:endParaRPr>
          </a:p>
        </p:txBody>
      </p:sp>
      <p:sp>
        <p:nvSpPr>
          <p:cNvPr id="7" name="Titre 1">
            <a:extLst>
              <a:ext uri="{FF2B5EF4-FFF2-40B4-BE49-F238E27FC236}">
                <a16:creationId xmlns:a16="http://schemas.microsoft.com/office/drawing/2014/main" id="{C79938FA-05EF-E535-04E8-36318B5126D6}"/>
              </a:ext>
            </a:extLst>
          </p:cNvPr>
          <p:cNvSpPr txBox="1">
            <a:spLocks/>
          </p:cNvSpPr>
          <p:nvPr/>
        </p:nvSpPr>
        <p:spPr>
          <a:xfrm>
            <a:off x="971600" y="223060"/>
            <a:ext cx="6995120" cy="97154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BE" sz="3600" u="sng">
                <a:solidFill>
                  <a:srgbClr val="00A4B5"/>
                </a:solidFill>
                <a:latin typeface="Omnes Semibold Roman" charset="0"/>
              </a:rPr>
              <a:t>Opérationnalité du marché</a:t>
            </a:r>
            <a:endParaRPr lang="fr-FR" sz="3600" u="sng">
              <a:solidFill>
                <a:srgbClr val="00A4B5"/>
              </a:solidFill>
              <a:latin typeface="Omnes Semibold Roman" charset="0"/>
            </a:endParaRPr>
          </a:p>
        </p:txBody>
      </p:sp>
    </p:spTree>
    <p:extLst>
      <p:ext uri="{BB962C8B-B14F-4D97-AF65-F5344CB8AC3E}">
        <p14:creationId xmlns:p14="http://schemas.microsoft.com/office/powerpoint/2010/main" val="24360098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2BC40722-BB17-3822-5730-A832AC0886D8}"/>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3" name="ZoneTexte 2">
            <a:extLst>
              <a:ext uri="{FF2B5EF4-FFF2-40B4-BE49-F238E27FC236}">
                <a16:creationId xmlns:a16="http://schemas.microsoft.com/office/drawing/2014/main" id="{D3D691B6-47E2-0833-6D70-D137D9BAF6FE}"/>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SISP</a:t>
            </a:r>
            <a:endParaRPr lang="fr-FR" sz="1800"/>
          </a:p>
        </p:txBody>
      </p:sp>
      <p:sp>
        <p:nvSpPr>
          <p:cNvPr id="4" name="ZoneTexte 3">
            <a:extLst>
              <a:ext uri="{FF2B5EF4-FFF2-40B4-BE49-F238E27FC236}">
                <a16:creationId xmlns:a16="http://schemas.microsoft.com/office/drawing/2014/main" id="{F469FDD9-3826-FD70-CD99-CEAB7DDC9156}"/>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ENTR</a:t>
            </a:r>
            <a:endParaRPr lang="fr-FR" sz="1800"/>
          </a:p>
        </p:txBody>
      </p:sp>
      <p:sp>
        <p:nvSpPr>
          <p:cNvPr id="5" name="ZoneTexte 4">
            <a:extLst>
              <a:ext uri="{FF2B5EF4-FFF2-40B4-BE49-F238E27FC236}">
                <a16:creationId xmlns:a16="http://schemas.microsoft.com/office/drawing/2014/main" id="{6685D89A-527B-F322-573E-F1758287EEA5}"/>
              </a:ext>
            </a:extLst>
          </p:cNvPr>
          <p:cNvSpPr txBox="1"/>
          <p:nvPr/>
        </p:nvSpPr>
        <p:spPr>
          <a:xfrm>
            <a:off x="4615548" y="6066854"/>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Autre</a:t>
            </a:r>
            <a:endParaRPr lang="fr-FR" sz="1800"/>
          </a:p>
        </p:txBody>
      </p:sp>
      <p:cxnSp>
        <p:nvCxnSpPr>
          <p:cNvPr id="6" name="Connecteur droit 5">
            <a:extLst>
              <a:ext uri="{FF2B5EF4-FFF2-40B4-BE49-F238E27FC236}">
                <a16:creationId xmlns:a16="http://schemas.microsoft.com/office/drawing/2014/main" id="{4A274D9A-D115-7288-2B9D-4B1BF1704640}"/>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7" name="ZoneTexte 6"/>
          <p:cNvSpPr txBox="1"/>
          <p:nvPr/>
        </p:nvSpPr>
        <p:spPr>
          <a:xfrm>
            <a:off x="763120" y="1194604"/>
            <a:ext cx="7704856" cy="3989810"/>
          </a:xfrm>
          <a:prstGeom prst="rect">
            <a:avLst/>
          </a:prstGeom>
          <a:noFill/>
        </p:spPr>
        <p:txBody>
          <a:bodyPr wrap="square" rtlCol="0">
            <a:spAutoFit/>
          </a:bodyPr>
          <a:lstStyle/>
          <a:p>
            <a:pPr marL="285750" lvl="2" indent="-285750">
              <a:buFont typeface="Wingdings" panose="05000000000000000000" pitchFamily="2" charset="2"/>
              <a:buChar char="Ø"/>
            </a:pPr>
            <a:r>
              <a:rPr lang="fr-FR" b="1" dirty="0">
                <a:solidFill>
                  <a:srgbClr val="205B7B"/>
                </a:solidFill>
                <a:latin typeface="Omnes Regular Roman" charset="0"/>
              </a:rPr>
              <a:t>Planning d’exécution</a:t>
            </a:r>
          </a:p>
          <a:p>
            <a:pPr algn="just">
              <a:lnSpc>
                <a:spcPct val="115000"/>
              </a:lnSpc>
              <a:spcAft>
                <a:spcPts val="1000"/>
              </a:spcAft>
            </a:pPr>
            <a:r>
              <a:rPr lang="fr-FR" sz="1200" b="1" dirty="0">
                <a:solidFill>
                  <a:srgbClr val="00A4B5"/>
                </a:solidFill>
              </a:rPr>
              <a:t>Rappel Art. 79 : </a:t>
            </a:r>
            <a:r>
              <a:rPr lang="fr-BE" sz="1200" dirty="0">
                <a:effectLst/>
                <a:ea typeface="Calibri" panose="020F0502020204030204" pitchFamily="34" charset="0"/>
                <a:cs typeface="Times New Roman" panose="02020603050405020304" pitchFamily="18" charset="0"/>
              </a:rPr>
              <a:t>Avant le début de l’exécution, l’adjudicataire soumettra à l’auteur de projet et à l’adjudicateur un premier planning détaillé des travaux, qui intégrera notamment la phase de pré-réception et les impositions d’un éventuel phasage contractuel. Une version révisée intégrera les possibles remarques de l’auteur de projet et </a:t>
            </a:r>
            <a:r>
              <a:rPr lang="fr-BE" sz="1200" dirty="0">
                <a:cs typeface="Times New Roman" panose="02020603050405020304" pitchFamily="18" charset="0"/>
              </a:rPr>
              <a:t>de l’adjudicateur</a:t>
            </a:r>
            <a:r>
              <a:rPr lang="fr-BE" sz="1200" dirty="0">
                <a:effectLst/>
                <a:ea typeface="Calibri" panose="020F0502020204030204" pitchFamily="34" charset="0"/>
                <a:cs typeface="Times New Roman" panose="02020603050405020304" pitchFamily="18" charset="0"/>
              </a:rPr>
              <a:t>.</a:t>
            </a:r>
            <a:r>
              <a:rPr lang="fr-FR" sz="1200" dirty="0">
                <a:ea typeface="Calibri" panose="020F0502020204030204" pitchFamily="34" charset="0"/>
                <a:cs typeface="Times New Roman" panose="02020603050405020304" pitchFamily="18" charset="0"/>
              </a:rPr>
              <a:t> </a:t>
            </a:r>
            <a:r>
              <a:rPr lang="fr-BE" sz="1200" dirty="0">
                <a:effectLst/>
                <a:ea typeface="Calibri" panose="020F0502020204030204" pitchFamily="34" charset="0"/>
                <a:cs typeface="Times New Roman" panose="02020603050405020304" pitchFamily="18" charset="0"/>
              </a:rPr>
              <a:t>Ce planning sera </a:t>
            </a:r>
            <a:r>
              <a:rPr lang="fr-BE" sz="1200" b="1" u="sng" dirty="0">
                <a:ea typeface="Calibri" panose="020F0502020204030204" pitchFamily="34" charset="0"/>
                <a:cs typeface="Times New Roman" panose="02020603050405020304" pitchFamily="18" charset="0"/>
              </a:rPr>
              <a:t>mensuellement</a:t>
            </a:r>
            <a:r>
              <a:rPr lang="fr-BE" sz="1200" u="sng" dirty="0">
                <a:ea typeface="Calibri" panose="020F0502020204030204" pitchFamily="34" charset="0"/>
                <a:cs typeface="Times New Roman" panose="02020603050405020304" pitchFamily="18" charset="0"/>
              </a:rPr>
              <a:t> </a:t>
            </a:r>
            <a:r>
              <a:rPr lang="fr-BE" sz="1200" dirty="0">
                <a:effectLst/>
                <a:ea typeface="Calibri" panose="020F0502020204030204" pitchFamily="34" charset="0"/>
                <a:cs typeface="Times New Roman" panose="02020603050405020304" pitchFamily="18" charset="0"/>
              </a:rPr>
              <a:t>remis à jour et adapté en fonction de l’avancement des travaux et des éventuelles prolongations de délais.</a:t>
            </a:r>
          </a:p>
          <a:p>
            <a:pPr algn="just">
              <a:lnSpc>
                <a:spcPct val="115000"/>
              </a:lnSpc>
              <a:spcAft>
                <a:spcPts val="1000"/>
              </a:spcAft>
            </a:pPr>
            <a:endParaRPr lang="fr-BE" sz="1200" dirty="0">
              <a:effectLst/>
              <a:ea typeface="Calibri" panose="020F0502020204030204" pitchFamily="34" charset="0"/>
              <a:cs typeface="Times New Roman" panose="02020603050405020304" pitchFamily="18" charset="0"/>
            </a:endParaRPr>
          </a:p>
          <a:p>
            <a:pPr algn="just">
              <a:lnSpc>
                <a:spcPct val="115000"/>
              </a:lnSpc>
              <a:spcAft>
                <a:spcPts val="1000"/>
              </a:spcAft>
            </a:pPr>
            <a:r>
              <a:rPr lang="fr-FR" sz="1200" b="1" dirty="0">
                <a:solidFill>
                  <a:srgbClr val="00A4B5"/>
                </a:solidFill>
                <a:ea typeface="Omnes Regular Roman" charset="0"/>
                <a:cs typeface="Omnes Regular Roman" charset="0"/>
              </a:rPr>
              <a:t>(X) </a:t>
            </a:r>
            <a:r>
              <a:rPr lang="fr-FR" sz="1200" dirty="0">
                <a:ea typeface="Omnes Regular Roman" charset="0"/>
                <a:cs typeface="Omnes Regular Roman" charset="0"/>
                <a:hlinkClick r:id="rId3"/>
              </a:rPr>
              <a:t>En cas de </a:t>
            </a:r>
            <a:r>
              <a:rPr lang="fr-FR" sz="1200" b="1" dirty="0">
                <a:ea typeface="Omnes Regular Roman" charset="0"/>
                <a:cs typeface="Omnes Regular Roman" charset="0"/>
                <a:hlinkClick r:id="rId3"/>
              </a:rPr>
              <a:t>R</a:t>
            </a:r>
            <a:r>
              <a:rPr lang="fr-FR" sz="1200" dirty="0">
                <a:ea typeface="Omnes Regular Roman" charset="0"/>
                <a:cs typeface="Omnes Regular Roman" charset="0"/>
                <a:hlinkClick r:id="rId3"/>
              </a:rPr>
              <a:t>énovation en </a:t>
            </a:r>
            <a:r>
              <a:rPr lang="fr-FR" sz="1200" b="1" dirty="0">
                <a:ea typeface="Omnes Regular Roman" charset="0"/>
                <a:cs typeface="Omnes Regular Roman" charset="0"/>
                <a:hlinkClick r:id="rId3"/>
              </a:rPr>
              <a:t>M</a:t>
            </a:r>
            <a:r>
              <a:rPr lang="fr-FR" sz="1200" dirty="0">
                <a:ea typeface="Omnes Regular Roman" charset="0"/>
                <a:cs typeface="Omnes Regular Roman" charset="0"/>
                <a:hlinkClick r:id="rId3"/>
              </a:rPr>
              <a:t>ilieu </a:t>
            </a:r>
            <a:r>
              <a:rPr lang="fr-FR" sz="1200" b="1" dirty="0">
                <a:ea typeface="Omnes Regular Roman" charset="0"/>
                <a:cs typeface="Omnes Regular Roman" charset="0"/>
                <a:hlinkClick r:id="rId3"/>
              </a:rPr>
              <a:t>H</a:t>
            </a:r>
            <a:r>
              <a:rPr lang="fr-FR" sz="1200" dirty="0">
                <a:ea typeface="Omnes Regular Roman" charset="0"/>
                <a:cs typeface="Omnes Regular Roman" charset="0"/>
                <a:hlinkClick r:id="rId3"/>
              </a:rPr>
              <a:t>abité </a:t>
            </a:r>
            <a:r>
              <a:rPr lang="fr-FR" sz="1200" dirty="0">
                <a:ea typeface="Omnes Regular Roman" charset="0"/>
                <a:cs typeface="Omnes Regular Roman" charset="0"/>
              </a:rPr>
              <a:t>(RMH) : Planning général : </a:t>
            </a:r>
          </a:p>
          <a:p>
            <a:pPr marL="171450" indent="-171450" algn="just">
              <a:spcAft>
                <a:spcPts val="1000"/>
              </a:spcAft>
              <a:buFontTx/>
              <a:buChar char="-"/>
            </a:pPr>
            <a:r>
              <a:rPr lang="fr-BE" sz="1200" dirty="0">
                <a:cs typeface="Times New Roman" panose="02020603050405020304" pitchFamily="18" charset="0"/>
              </a:rPr>
              <a:t>Phasages prévus pour le déroulement du chantier (+ désamiantage le cas échéant) ;  </a:t>
            </a:r>
          </a:p>
          <a:p>
            <a:pPr marL="171450" indent="-171450" algn="just">
              <a:spcAft>
                <a:spcPts val="1000"/>
              </a:spcAft>
              <a:buFontTx/>
              <a:buChar char="-"/>
            </a:pPr>
            <a:r>
              <a:rPr lang="fr-BE" sz="1200" dirty="0">
                <a:cs typeface="Times New Roman" panose="02020603050405020304" pitchFamily="18" charset="0"/>
              </a:rPr>
              <a:t>Prise de possession (partielle?) ; </a:t>
            </a:r>
          </a:p>
          <a:p>
            <a:pPr marL="171450" indent="-171450" algn="just">
              <a:spcAft>
                <a:spcPts val="1000"/>
              </a:spcAft>
              <a:buFontTx/>
              <a:buChar char="-"/>
            </a:pPr>
            <a:r>
              <a:rPr lang="fr-BE" sz="1200" dirty="0">
                <a:cs typeface="Times New Roman" panose="02020603050405020304" pitchFamily="18" charset="0"/>
              </a:rPr>
              <a:t>Réception provisoire (partielle?) ; </a:t>
            </a:r>
          </a:p>
          <a:p>
            <a:pPr algn="just">
              <a:spcAft>
                <a:spcPts val="1000"/>
              </a:spcAft>
            </a:pPr>
            <a:endParaRPr lang="fr-BE" sz="1200" dirty="0">
              <a:cs typeface="Times New Roman" panose="02020603050405020304" pitchFamily="18" charset="0"/>
            </a:endParaRPr>
          </a:p>
          <a:p>
            <a:pPr algn="just">
              <a:spcAft>
                <a:spcPts val="1000"/>
              </a:spcAft>
            </a:pPr>
            <a:r>
              <a:rPr lang="fr-FR" sz="1200" b="1" dirty="0">
                <a:solidFill>
                  <a:srgbClr val="00A4B5"/>
                </a:solidFill>
                <a:ea typeface="Omnes Regular Roman" charset="0"/>
                <a:cs typeface="Omnes Regular Roman" charset="0"/>
              </a:rPr>
              <a:t>(X) </a:t>
            </a:r>
            <a:r>
              <a:rPr lang="fr-FR" sz="1200" dirty="0">
                <a:ea typeface="Omnes Regular Roman" charset="0"/>
                <a:cs typeface="Omnes Regular Roman" charset="0"/>
                <a:hlinkClick r:id="rId3"/>
              </a:rPr>
              <a:t>En cas de </a:t>
            </a:r>
            <a:r>
              <a:rPr lang="fr-FR" sz="1200" b="1" dirty="0">
                <a:ea typeface="Omnes Regular Roman" charset="0"/>
                <a:cs typeface="Omnes Regular Roman" charset="0"/>
                <a:hlinkClick r:id="rId3"/>
              </a:rPr>
              <a:t>R</a:t>
            </a:r>
            <a:r>
              <a:rPr lang="fr-FR" sz="1200" dirty="0">
                <a:ea typeface="Omnes Regular Roman" charset="0"/>
                <a:cs typeface="Omnes Regular Roman" charset="0"/>
                <a:hlinkClick r:id="rId3"/>
              </a:rPr>
              <a:t>énovation en </a:t>
            </a:r>
            <a:r>
              <a:rPr lang="fr-FR" sz="1200" b="1" dirty="0">
                <a:ea typeface="Omnes Regular Roman" charset="0"/>
                <a:cs typeface="Omnes Regular Roman" charset="0"/>
                <a:hlinkClick r:id="rId3"/>
              </a:rPr>
              <a:t>M</a:t>
            </a:r>
            <a:r>
              <a:rPr lang="fr-FR" sz="1200" dirty="0">
                <a:ea typeface="Omnes Regular Roman" charset="0"/>
                <a:cs typeface="Omnes Regular Roman" charset="0"/>
                <a:hlinkClick r:id="rId3"/>
              </a:rPr>
              <a:t>ilieu </a:t>
            </a:r>
            <a:r>
              <a:rPr lang="fr-FR" sz="1200" b="1" dirty="0">
                <a:ea typeface="Omnes Regular Roman" charset="0"/>
                <a:cs typeface="Omnes Regular Roman" charset="0"/>
                <a:hlinkClick r:id="rId3"/>
              </a:rPr>
              <a:t>H</a:t>
            </a:r>
            <a:r>
              <a:rPr lang="fr-FR" sz="1200" dirty="0">
                <a:ea typeface="Omnes Regular Roman" charset="0"/>
                <a:cs typeface="Omnes Regular Roman" charset="0"/>
                <a:hlinkClick r:id="rId3"/>
              </a:rPr>
              <a:t>abité (RMH) </a:t>
            </a:r>
            <a:r>
              <a:rPr lang="fr-FR" sz="1200" dirty="0">
                <a:ea typeface="Omnes Regular Roman" charset="0"/>
                <a:cs typeface="Omnes Regular Roman" charset="0"/>
              </a:rPr>
              <a:t>: Planning d’intervention dans les logements </a:t>
            </a:r>
          </a:p>
          <a:p>
            <a:pPr marL="171450" indent="-171450" algn="just">
              <a:spcAft>
                <a:spcPts val="1000"/>
              </a:spcAft>
              <a:buFontTx/>
              <a:buChar char="-"/>
            </a:pPr>
            <a:r>
              <a:rPr lang="fr-FR" sz="1200" dirty="0">
                <a:ea typeface="Omnes Regular Roman" charset="0"/>
                <a:cs typeface="Omnes Regular Roman" charset="0"/>
              </a:rPr>
              <a:t>Planning détaillé des interventions prévues à  l’intérieur d’un logement; </a:t>
            </a:r>
            <a:endParaRPr lang="fr-FR" sz="1100" u="sng" dirty="0">
              <a:latin typeface="Century Gothic" panose="020B0502020202020204" pitchFamily="34" charset="0"/>
              <a:cs typeface="Times New Roman" panose="02020603050405020304" pitchFamily="18" charset="0"/>
            </a:endParaRPr>
          </a:p>
        </p:txBody>
      </p:sp>
      <p:sp>
        <p:nvSpPr>
          <p:cNvPr id="8" name="Titre 1">
            <a:extLst>
              <a:ext uri="{FF2B5EF4-FFF2-40B4-BE49-F238E27FC236}">
                <a16:creationId xmlns:a16="http://schemas.microsoft.com/office/drawing/2014/main" id="{1A9EC9C1-C828-F068-5A65-FF8305D60A50}"/>
              </a:ext>
            </a:extLst>
          </p:cNvPr>
          <p:cNvSpPr txBox="1">
            <a:spLocks/>
          </p:cNvSpPr>
          <p:nvPr/>
        </p:nvSpPr>
        <p:spPr>
          <a:xfrm>
            <a:off x="971600" y="223060"/>
            <a:ext cx="6995120" cy="97154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BE" sz="3600" u="sng">
                <a:solidFill>
                  <a:srgbClr val="00A4B5"/>
                </a:solidFill>
                <a:latin typeface="Omnes Semibold Roman" charset="0"/>
              </a:rPr>
              <a:t>Opérationnalité du marché</a:t>
            </a:r>
            <a:endParaRPr lang="fr-FR" sz="3600" u="sng">
              <a:solidFill>
                <a:srgbClr val="00A4B5"/>
              </a:solidFill>
              <a:latin typeface="Omnes Semibold Roman" charset="0"/>
            </a:endParaRPr>
          </a:p>
        </p:txBody>
      </p:sp>
    </p:spTree>
    <p:extLst>
      <p:ext uri="{BB962C8B-B14F-4D97-AF65-F5344CB8AC3E}">
        <p14:creationId xmlns:p14="http://schemas.microsoft.com/office/powerpoint/2010/main" val="16356481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2BC40722-BB17-3822-5730-A832AC0886D8}"/>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3" name="ZoneTexte 2">
            <a:extLst>
              <a:ext uri="{FF2B5EF4-FFF2-40B4-BE49-F238E27FC236}">
                <a16:creationId xmlns:a16="http://schemas.microsoft.com/office/drawing/2014/main" id="{D3D691B6-47E2-0833-6D70-D137D9BAF6FE}"/>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SISP</a:t>
            </a:r>
            <a:endParaRPr lang="fr-FR" sz="1800"/>
          </a:p>
        </p:txBody>
      </p:sp>
      <p:sp>
        <p:nvSpPr>
          <p:cNvPr id="4" name="ZoneTexte 3">
            <a:extLst>
              <a:ext uri="{FF2B5EF4-FFF2-40B4-BE49-F238E27FC236}">
                <a16:creationId xmlns:a16="http://schemas.microsoft.com/office/drawing/2014/main" id="{F469FDD9-3826-FD70-CD99-CEAB7DDC9156}"/>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ENTR</a:t>
            </a:r>
            <a:endParaRPr lang="fr-FR" sz="1800"/>
          </a:p>
        </p:txBody>
      </p:sp>
      <p:sp>
        <p:nvSpPr>
          <p:cNvPr id="5" name="ZoneTexte 4">
            <a:extLst>
              <a:ext uri="{FF2B5EF4-FFF2-40B4-BE49-F238E27FC236}">
                <a16:creationId xmlns:a16="http://schemas.microsoft.com/office/drawing/2014/main" id="{6685D89A-527B-F322-573E-F1758287EEA5}"/>
              </a:ext>
            </a:extLst>
          </p:cNvPr>
          <p:cNvSpPr txBox="1"/>
          <p:nvPr/>
        </p:nvSpPr>
        <p:spPr>
          <a:xfrm>
            <a:off x="4615548" y="6066854"/>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Autre</a:t>
            </a:r>
            <a:endParaRPr lang="fr-FR" sz="1800"/>
          </a:p>
        </p:txBody>
      </p:sp>
      <p:cxnSp>
        <p:nvCxnSpPr>
          <p:cNvPr id="6" name="Connecteur droit 5">
            <a:extLst>
              <a:ext uri="{FF2B5EF4-FFF2-40B4-BE49-F238E27FC236}">
                <a16:creationId xmlns:a16="http://schemas.microsoft.com/office/drawing/2014/main" id="{4A274D9A-D115-7288-2B9D-4B1BF1704640}"/>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7" name="ZoneTexte 6"/>
          <p:cNvSpPr txBox="1"/>
          <p:nvPr/>
        </p:nvSpPr>
        <p:spPr>
          <a:xfrm>
            <a:off x="763120" y="1319992"/>
            <a:ext cx="7704856" cy="3633880"/>
          </a:xfrm>
          <a:prstGeom prst="rect">
            <a:avLst/>
          </a:prstGeom>
          <a:noFill/>
        </p:spPr>
        <p:txBody>
          <a:bodyPr wrap="square" rtlCol="0">
            <a:spAutoFit/>
          </a:bodyPr>
          <a:lstStyle/>
          <a:p>
            <a:pPr marL="285750" lvl="2" indent="-285750">
              <a:buFont typeface="Wingdings" panose="05000000000000000000" pitchFamily="2" charset="2"/>
              <a:buChar char="Ø"/>
            </a:pPr>
            <a:r>
              <a:rPr lang="fr-FR" b="1">
                <a:solidFill>
                  <a:srgbClr val="205B7B"/>
                </a:solidFill>
                <a:latin typeface="Omnes Regular Roman" charset="0"/>
              </a:rPr>
              <a:t>(X) Planning des facturations (au-delà des 2M) </a:t>
            </a:r>
          </a:p>
          <a:p>
            <a:pPr algn="just">
              <a:spcAft>
                <a:spcPts val="1000"/>
              </a:spcAft>
            </a:pPr>
            <a:r>
              <a:rPr lang="fr-FR" sz="1200" b="1">
                <a:solidFill>
                  <a:srgbClr val="00A4B5"/>
                </a:solidFill>
              </a:rPr>
              <a:t>Rappel Art. 79 : </a:t>
            </a:r>
            <a:r>
              <a:rPr lang="fr-BE" sz="1200">
                <a:effectLst/>
                <a:ea typeface="Calibri" panose="020F0502020204030204" pitchFamily="34" charset="0"/>
                <a:cs typeface="Times New Roman" panose="02020603050405020304" pitchFamily="18" charset="0"/>
              </a:rPr>
              <a:t>Avant le début de l’exécution</a:t>
            </a:r>
            <a:endParaRPr lang="fr-FR" sz="1200">
              <a:ea typeface="Omnes Regular Roman" charset="0"/>
              <a:cs typeface="Omnes Regular Roman" charset="0"/>
            </a:endParaRPr>
          </a:p>
          <a:p>
            <a:pPr marL="171450" indent="-171450" algn="just">
              <a:spcAft>
                <a:spcPts val="1000"/>
              </a:spcAft>
              <a:buFontTx/>
              <a:buChar char="-"/>
            </a:pPr>
            <a:r>
              <a:rPr lang="fr-FR" sz="1200" i="1">
                <a:solidFill>
                  <a:srgbClr val="E5004D"/>
                </a:solidFill>
                <a:effectLst/>
                <a:ea typeface="Calibri" panose="020F0502020204030204" pitchFamily="34" charset="0"/>
                <a:cs typeface="Times New Roman" panose="02020603050405020304" pitchFamily="18" charset="0"/>
              </a:rPr>
              <a:t>Avant le début de l’exécution, l’adjudicataire remettra à l’adjudicateur un premier planning prévisionnel des facturations liées à l’exécution; </a:t>
            </a:r>
          </a:p>
          <a:p>
            <a:pPr marL="171450" indent="-171450" algn="just">
              <a:spcAft>
                <a:spcPts val="1000"/>
              </a:spcAft>
              <a:buFontTx/>
              <a:buChar char="-"/>
            </a:pPr>
            <a:r>
              <a:rPr lang="fr-FR" sz="1200" i="1">
                <a:solidFill>
                  <a:srgbClr val="E5004D"/>
                </a:solidFill>
                <a:effectLst/>
                <a:ea typeface="Calibri" panose="020F0502020204030204" pitchFamily="34" charset="0"/>
                <a:cs typeface="Times New Roman" panose="02020603050405020304" pitchFamily="18" charset="0"/>
              </a:rPr>
              <a:t>Ce planning devra être réaliste et permettre à l’adjudicateur de prévoir les dépenses. </a:t>
            </a:r>
          </a:p>
          <a:p>
            <a:pPr algn="just">
              <a:spcAft>
                <a:spcPts val="1000"/>
              </a:spcAft>
            </a:pPr>
            <a:endParaRPr lang="fr-FR" sz="1200">
              <a:effectLst/>
              <a:ea typeface="Calibri" panose="020F0502020204030204" pitchFamily="34" charset="0"/>
              <a:cs typeface="Times New Roman" panose="02020603050405020304" pitchFamily="18" charset="0"/>
            </a:endParaRPr>
          </a:p>
          <a:p>
            <a:pPr algn="just">
              <a:spcAft>
                <a:spcPts val="1000"/>
              </a:spcAft>
            </a:pPr>
            <a:r>
              <a:rPr lang="fr-BE" sz="1200">
                <a:effectLst/>
                <a:ea typeface="Calibri" panose="020F0502020204030204" pitchFamily="34" charset="0"/>
                <a:cs typeface="Times New Roman" panose="02020603050405020304" pitchFamily="18" charset="0"/>
              </a:rPr>
              <a:t> Ces deux plannings seront mensuellement remis à jour et adapté</a:t>
            </a:r>
            <a:r>
              <a:rPr lang="fr-BE" sz="1200" i="1">
                <a:effectLst/>
                <a:ea typeface="Calibri" panose="020F0502020204030204" pitchFamily="34" charset="0"/>
                <a:cs typeface="Times New Roman" panose="02020603050405020304" pitchFamily="18" charset="0"/>
              </a:rPr>
              <a:t>(s)</a:t>
            </a:r>
            <a:r>
              <a:rPr lang="fr-BE" sz="1200">
                <a:effectLst/>
                <a:ea typeface="Calibri" panose="020F0502020204030204" pitchFamily="34" charset="0"/>
                <a:cs typeface="Times New Roman" panose="02020603050405020304" pitchFamily="18" charset="0"/>
              </a:rPr>
              <a:t> en fonction de l’avancement des travaux, des délais d’exécution établis et des éventuelles prolongations de délais. </a:t>
            </a:r>
            <a:r>
              <a:rPr lang="fr-BE" sz="1200" b="1" i="1" u="sng">
                <a:solidFill>
                  <a:srgbClr val="E5004D"/>
                </a:solidFill>
                <a:effectLst/>
                <a:ea typeface="Calibri" panose="020F0502020204030204" pitchFamily="34" charset="0"/>
                <a:cs typeface="Times New Roman" panose="02020603050405020304" pitchFamily="18" charset="0"/>
              </a:rPr>
              <a:t>(</a:t>
            </a:r>
            <a:r>
              <a:rPr lang="fr-BE" sz="1200" b="1" i="1">
                <a:solidFill>
                  <a:srgbClr val="E5004D"/>
                </a:solidFill>
                <a:effectLst/>
                <a:ea typeface="Calibri" panose="020F0502020204030204" pitchFamily="34" charset="0"/>
                <a:cs typeface="Times New Roman" panose="02020603050405020304" pitchFamily="18" charset="0"/>
              </a:rPr>
              <a:t>x) </a:t>
            </a:r>
            <a:r>
              <a:rPr lang="fr-FR" sz="1200" i="1">
                <a:solidFill>
                  <a:srgbClr val="E5004D"/>
                </a:solidFill>
                <a:effectLst/>
                <a:ea typeface="Calibri" panose="020F0502020204030204" pitchFamily="34" charset="0"/>
                <a:cs typeface="Times New Roman" panose="02020603050405020304" pitchFamily="18" charset="0"/>
              </a:rPr>
              <a:t>Les éventuels décomptes devront être pris en compte dans la mise à jour du planning des facturations</a:t>
            </a:r>
            <a:r>
              <a:rPr lang="fr-BE" sz="1200">
                <a:effectLst/>
                <a:ea typeface="Calibri" panose="020F0502020204030204" pitchFamily="34" charset="0"/>
                <a:cs typeface="Times New Roman" panose="02020603050405020304" pitchFamily="18" charset="0"/>
              </a:rPr>
              <a:t>.</a:t>
            </a:r>
            <a:endParaRPr lang="fr-FR" sz="1200">
              <a:effectLst/>
              <a:ea typeface="Calibri" panose="020F0502020204030204" pitchFamily="34" charset="0"/>
              <a:cs typeface="Times New Roman" panose="02020603050405020304" pitchFamily="18" charset="0"/>
            </a:endParaRPr>
          </a:p>
          <a:p>
            <a:pPr algn="just">
              <a:lnSpc>
                <a:spcPct val="115000"/>
              </a:lnSpc>
              <a:spcAft>
                <a:spcPts val="1000"/>
              </a:spcAft>
            </a:pPr>
            <a:endParaRPr lang="fr-FR" sz="1100">
              <a:latin typeface="+mj-lt"/>
              <a:ea typeface="Omnes Regular Roman" charset="0"/>
              <a:cs typeface="Omnes Regular Roman" charset="0"/>
            </a:endParaRPr>
          </a:p>
          <a:p>
            <a:pPr marL="171450" indent="-171450" algn="just">
              <a:lnSpc>
                <a:spcPct val="115000"/>
              </a:lnSpc>
              <a:spcAft>
                <a:spcPts val="1000"/>
              </a:spcAft>
              <a:buFontTx/>
              <a:buChar char="-"/>
            </a:pPr>
            <a:endParaRPr lang="fr-FR" sz="1100">
              <a:latin typeface="+mj-lt"/>
              <a:ea typeface="Omnes Regular Roman" charset="0"/>
              <a:cs typeface="Omnes Regular Roman" charset="0"/>
            </a:endParaRPr>
          </a:p>
          <a:p>
            <a:pPr algn="just">
              <a:lnSpc>
                <a:spcPct val="115000"/>
              </a:lnSpc>
              <a:spcAft>
                <a:spcPts val="1000"/>
              </a:spcAft>
            </a:pPr>
            <a:endParaRPr lang="fr-FR" sz="1100">
              <a:latin typeface="+mj-lt"/>
              <a:ea typeface="Omnes Regular Roman" charset="0"/>
              <a:cs typeface="Omnes Regular Roman" charset="0"/>
            </a:endParaRPr>
          </a:p>
          <a:p>
            <a:pPr algn="just">
              <a:lnSpc>
                <a:spcPct val="115000"/>
              </a:lnSpc>
              <a:spcAft>
                <a:spcPts val="1000"/>
              </a:spcAft>
            </a:pPr>
            <a:endParaRPr lang="fr-FR" sz="1100" u="sng">
              <a:latin typeface="Century Gothic" panose="020B0502020202020204" pitchFamily="34" charset="0"/>
              <a:cs typeface="Times New Roman" panose="02020603050405020304" pitchFamily="18" charset="0"/>
            </a:endParaRPr>
          </a:p>
        </p:txBody>
      </p:sp>
      <p:sp>
        <p:nvSpPr>
          <p:cNvPr id="8" name="Titre 1">
            <a:extLst>
              <a:ext uri="{FF2B5EF4-FFF2-40B4-BE49-F238E27FC236}">
                <a16:creationId xmlns:a16="http://schemas.microsoft.com/office/drawing/2014/main" id="{F00FB1FF-3D74-7859-D8A6-4941D5A733D4}"/>
              </a:ext>
            </a:extLst>
          </p:cNvPr>
          <p:cNvSpPr txBox="1">
            <a:spLocks/>
          </p:cNvSpPr>
          <p:nvPr/>
        </p:nvSpPr>
        <p:spPr>
          <a:xfrm>
            <a:off x="971600" y="223060"/>
            <a:ext cx="6995120" cy="97154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BE" sz="3600" u="sng">
                <a:solidFill>
                  <a:srgbClr val="00A4B5"/>
                </a:solidFill>
                <a:latin typeface="Omnes Semibold Roman" charset="0"/>
              </a:rPr>
              <a:t>Opérationnalité du marché</a:t>
            </a:r>
            <a:endParaRPr lang="fr-FR" sz="3600" u="sng">
              <a:solidFill>
                <a:srgbClr val="00A4B5"/>
              </a:solidFill>
              <a:latin typeface="Omnes Semibold Roman" charset="0"/>
            </a:endParaRPr>
          </a:p>
        </p:txBody>
      </p:sp>
    </p:spTree>
    <p:extLst>
      <p:ext uri="{BB962C8B-B14F-4D97-AF65-F5344CB8AC3E}">
        <p14:creationId xmlns:p14="http://schemas.microsoft.com/office/powerpoint/2010/main" val="3324980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E03F36-331F-4D0C-B5FA-8F4257B5F491}"/>
              </a:ext>
            </a:extLst>
          </p:cNvPr>
          <p:cNvSpPr>
            <a:spLocks noGrp="1"/>
          </p:cNvSpPr>
          <p:nvPr>
            <p:ph type="title"/>
          </p:nvPr>
        </p:nvSpPr>
        <p:spPr>
          <a:xfrm>
            <a:off x="971600" y="223060"/>
            <a:ext cx="6995120" cy="971544"/>
          </a:xfrm>
        </p:spPr>
        <p:txBody>
          <a:bodyPr>
            <a:normAutofit/>
          </a:bodyPr>
          <a:lstStyle/>
          <a:p>
            <a:r>
              <a:rPr lang="fr-BE" sz="3600" u="sng">
                <a:solidFill>
                  <a:srgbClr val="00A4B5"/>
                </a:solidFill>
                <a:latin typeface="Omnes Semibold Roman" charset="0"/>
              </a:rPr>
              <a:t>Ordre du jour</a:t>
            </a:r>
            <a:endParaRPr lang="fr-FR" sz="3600" u="sng">
              <a:solidFill>
                <a:srgbClr val="00A4B5"/>
              </a:solidFill>
              <a:latin typeface="Omnes Semibold Roman" charset="0"/>
            </a:endParaRPr>
          </a:p>
        </p:txBody>
      </p:sp>
      <p:pic>
        <p:nvPicPr>
          <p:cNvPr id="4" name="Image 3">
            <a:extLst>
              <a:ext uri="{FF2B5EF4-FFF2-40B4-BE49-F238E27FC236}">
                <a16:creationId xmlns:a16="http://schemas.microsoft.com/office/drawing/2014/main" id="{C5E53B16-E0CA-F57F-006C-CCC9D4805BB1}"/>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5" name="ZoneTexte 4">
            <a:extLst>
              <a:ext uri="{FF2B5EF4-FFF2-40B4-BE49-F238E27FC236}">
                <a16:creationId xmlns:a16="http://schemas.microsoft.com/office/drawing/2014/main" id="{16D086FA-AB64-69B5-EF21-D9DA710DAB45}"/>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SISP</a:t>
            </a:r>
            <a:endParaRPr lang="fr-FR" sz="1800"/>
          </a:p>
        </p:txBody>
      </p:sp>
      <p:sp>
        <p:nvSpPr>
          <p:cNvPr id="7" name="ZoneTexte 6">
            <a:extLst>
              <a:ext uri="{FF2B5EF4-FFF2-40B4-BE49-F238E27FC236}">
                <a16:creationId xmlns:a16="http://schemas.microsoft.com/office/drawing/2014/main" id="{CD55487A-A53B-6683-75E8-1D2CF0F9C305}"/>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ENTR</a:t>
            </a:r>
            <a:endParaRPr lang="fr-FR" sz="1800"/>
          </a:p>
        </p:txBody>
      </p:sp>
      <p:sp>
        <p:nvSpPr>
          <p:cNvPr id="8" name="ZoneTexte 7">
            <a:extLst>
              <a:ext uri="{FF2B5EF4-FFF2-40B4-BE49-F238E27FC236}">
                <a16:creationId xmlns:a16="http://schemas.microsoft.com/office/drawing/2014/main" id="{1AF38702-6D91-3F78-B88B-7F69ACB2893F}"/>
              </a:ext>
            </a:extLst>
          </p:cNvPr>
          <p:cNvSpPr txBox="1"/>
          <p:nvPr/>
        </p:nvSpPr>
        <p:spPr>
          <a:xfrm>
            <a:off x="4615548" y="6066854"/>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Autre</a:t>
            </a:r>
            <a:endParaRPr lang="fr-FR" sz="1800"/>
          </a:p>
        </p:txBody>
      </p:sp>
      <p:cxnSp>
        <p:nvCxnSpPr>
          <p:cNvPr id="9" name="Connecteur droit 8">
            <a:extLst>
              <a:ext uri="{FF2B5EF4-FFF2-40B4-BE49-F238E27FC236}">
                <a16:creationId xmlns:a16="http://schemas.microsoft.com/office/drawing/2014/main" id="{AB9DBE89-F132-FED7-B032-E8C9BAF43DB5}"/>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11" name="ZoneTexte 10">
            <a:extLst>
              <a:ext uri="{FF2B5EF4-FFF2-40B4-BE49-F238E27FC236}">
                <a16:creationId xmlns:a16="http://schemas.microsoft.com/office/drawing/2014/main" id="{08A47A9B-C05E-2C4D-B69A-088792E42391}"/>
              </a:ext>
            </a:extLst>
          </p:cNvPr>
          <p:cNvSpPr txBox="1"/>
          <p:nvPr/>
        </p:nvSpPr>
        <p:spPr>
          <a:xfrm>
            <a:off x="705028" y="1458721"/>
            <a:ext cx="3866972" cy="4339650"/>
          </a:xfrm>
          <a:prstGeom prst="rect">
            <a:avLst/>
          </a:prstGeom>
          <a:noFill/>
        </p:spPr>
        <p:txBody>
          <a:bodyPr wrap="square" lIns="91440" tIns="45720" rIns="91440" bIns="45720" rtlCol="0" anchor="t">
            <a:spAutoFit/>
          </a:bodyPr>
          <a:lstStyle/>
          <a:p>
            <a:pPr marL="171450" indent="-171450">
              <a:buFont typeface="Arial" panose="020B0604020202020204" pitchFamily="34" charset="0"/>
              <a:buChar char="•"/>
            </a:pPr>
            <a:r>
              <a:rPr lang="fr-FR" sz="1200" b="1" dirty="0">
                <a:solidFill>
                  <a:srgbClr val="00A4B5"/>
                </a:solidFill>
                <a:latin typeface="Omnes Regular Roman"/>
              </a:rPr>
              <a:t>(X) </a:t>
            </a:r>
            <a:r>
              <a:rPr lang="fr-BE" sz="1200" b="1" dirty="0">
                <a:solidFill>
                  <a:srgbClr val="205B7B"/>
                </a:solidFill>
                <a:latin typeface="Omnes Regular Roman"/>
                <a:hlinkClick r:id="rId3"/>
              </a:rPr>
              <a:t>Rénovation en Milieu Habité </a:t>
            </a:r>
            <a:r>
              <a:rPr lang="fr-BE" sz="1200" b="1" dirty="0">
                <a:solidFill>
                  <a:srgbClr val="205B7B"/>
                </a:solidFill>
                <a:latin typeface="Omnes Regular Roman"/>
              </a:rPr>
              <a:t>:</a:t>
            </a:r>
            <a:endParaRPr lang="fr-BE" sz="1200" dirty="0">
              <a:solidFill>
                <a:srgbClr val="205B7B"/>
              </a:solidFill>
              <a:latin typeface="Omnes Regular Roman"/>
            </a:endParaRPr>
          </a:p>
          <a:p>
            <a:pPr marL="742950" lvl="1" indent="-285750">
              <a:buFontTx/>
              <a:buChar char="-"/>
            </a:pPr>
            <a:r>
              <a:rPr lang="fr-BE" sz="1200" dirty="0">
                <a:solidFill>
                  <a:srgbClr val="205B7B"/>
                </a:solidFill>
                <a:latin typeface="Omnes Regular Roman"/>
              </a:rPr>
              <a:t>Ligne de conduite générale ;</a:t>
            </a:r>
          </a:p>
          <a:p>
            <a:pPr marL="742950" lvl="1" indent="-285750">
              <a:buFontTx/>
              <a:buChar char="-"/>
            </a:pPr>
            <a:r>
              <a:rPr lang="fr-BE" sz="1200" dirty="0">
                <a:solidFill>
                  <a:srgbClr val="205B7B"/>
                </a:solidFill>
                <a:latin typeface="+mj-lt"/>
                <a:hlinkClick r:id="rId4"/>
              </a:rPr>
              <a:t>Annexe III.A3 Charte d’intervention des entreprises </a:t>
            </a:r>
            <a:r>
              <a:rPr lang="fr-BE" sz="1200" dirty="0">
                <a:solidFill>
                  <a:srgbClr val="205B7B"/>
                </a:solidFill>
                <a:latin typeface="+mj-lt"/>
              </a:rPr>
              <a:t>(</a:t>
            </a:r>
            <a:r>
              <a:rPr lang="fr-FR" sz="1200" dirty="0">
                <a:solidFill>
                  <a:srgbClr val="205B7B"/>
                </a:solidFill>
                <a:latin typeface="+mj-lt"/>
              </a:rPr>
              <a:t>lecture &amp; </a:t>
            </a:r>
            <a:r>
              <a:rPr lang="fr-BE" sz="1200" dirty="0">
                <a:solidFill>
                  <a:srgbClr val="205B7B"/>
                </a:solidFill>
                <a:latin typeface="+mj-lt"/>
              </a:rPr>
              <a:t>signature symbolique) ;</a:t>
            </a:r>
          </a:p>
          <a:p>
            <a:pPr marL="742950" lvl="1" indent="-285750">
              <a:buFontTx/>
              <a:buChar char="-"/>
            </a:pPr>
            <a:r>
              <a:rPr lang="fr-BE" sz="1200" dirty="0">
                <a:solidFill>
                  <a:srgbClr val="205B7B"/>
                </a:solidFill>
                <a:latin typeface="+mj-lt"/>
                <a:hlinkClick r:id="rId4"/>
              </a:rPr>
              <a:t>Annexe III.A2 Gestion de travaux en Milieu Habité ; </a:t>
            </a:r>
            <a:endParaRPr lang="fr-BE" sz="1200" dirty="0">
              <a:solidFill>
                <a:srgbClr val="205B7B"/>
              </a:solidFill>
              <a:latin typeface="+mj-lt"/>
            </a:endParaRPr>
          </a:p>
          <a:p>
            <a:pPr marL="742950" lvl="1" indent="-285750">
              <a:buFontTx/>
              <a:buChar char="-"/>
            </a:pPr>
            <a:r>
              <a:rPr lang="fr-BE" sz="1200" dirty="0">
                <a:solidFill>
                  <a:srgbClr val="205B7B"/>
                </a:solidFill>
                <a:latin typeface="+mj-lt"/>
                <a:hlinkClick r:id="rId4"/>
              </a:rPr>
              <a:t>Annexe III.A4 – Description des rôles </a:t>
            </a:r>
            <a:r>
              <a:rPr lang="fr-BE" sz="1200" dirty="0">
                <a:solidFill>
                  <a:srgbClr val="205B7B"/>
                </a:solidFill>
                <a:latin typeface="+mj-lt"/>
              </a:rPr>
              <a:t>; </a:t>
            </a:r>
          </a:p>
          <a:p>
            <a:pPr marL="742950" lvl="1" indent="-285750">
              <a:buFontTx/>
              <a:buChar char="-"/>
            </a:pPr>
            <a:r>
              <a:rPr lang="fr-BE" sz="1200" dirty="0">
                <a:solidFill>
                  <a:srgbClr val="205B7B"/>
                </a:solidFill>
                <a:latin typeface="+mj-lt"/>
                <a:hlinkClick r:id="rId5"/>
              </a:rPr>
              <a:t>Note Méthodologique pour exécution du chantier </a:t>
            </a:r>
            <a:r>
              <a:rPr lang="fr-BE" sz="1200" dirty="0">
                <a:solidFill>
                  <a:srgbClr val="205B7B"/>
                </a:solidFill>
                <a:latin typeface="+mj-lt"/>
              </a:rPr>
              <a:t>(si demandée au marché); </a:t>
            </a:r>
          </a:p>
          <a:p>
            <a:pPr marL="742950" lvl="1" indent="-285750">
              <a:buFontTx/>
              <a:buChar char="-"/>
            </a:pPr>
            <a:r>
              <a:rPr lang="fr-BE" sz="1200" dirty="0">
                <a:solidFill>
                  <a:srgbClr val="205B7B"/>
                </a:solidFill>
                <a:latin typeface="Omnes Regular Roman"/>
                <a:hlinkClick r:id="rId4"/>
              </a:rPr>
              <a:t>Annexe III.A1 et A1bis </a:t>
            </a:r>
            <a:r>
              <a:rPr lang="fr-BE" sz="1200" dirty="0">
                <a:solidFill>
                  <a:srgbClr val="205B7B"/>
                </a:solidFill>
                <a:latin typeface="Omnes Regular Roman"/>
              </a:rPr>
              <a:t>« Clauses RGPD » ;</a:t>
            </a:r>
          </a:p>
          <a:p>
            <a:pPr lvl="1"/>
            <a:r>
              <a:rPr lang="fr-BE" sz="1200" dirty="0">
                <a:solidFill>
                  <a:srgbClr val="205B7B"/>
                </a:solidFill>
                <a:latin typeface="Omnes Regular Roman"/>
              </a:rPr>
              <a:t> </a:t>
            </a:r>
            <a:endParaRPr lang="fr-BE" sz="1200" dirty="0">
              <a:solidFill>
                <a:srgbClr val="205B7B"/>
              </a:solidFill>
              <a:latin typeface="Omnes Regular Roman" charset="0"/>
            </a:endParaRPr>
          </a:p>
          <a:p>
            <a:pPr marL="285750" indent="-285750">
              <a:buFont typeface="Wingdings" panose="05000000000000000000" pitchFamily="2" charset="2"/>
              <a:buChar char="§"/>
            </a:pPr>
            <a:r>
              <a:rPr lang="fr-BE" sz="1200" dirty="0">
                <a:solidFill>
                  <a:srgbClr val="205B7B"/>
                </a:solidFill>
                <a:latin typeface="Omnes Regular Roman"/>
              </a:rPr>
              <a:t>Organisation de la </a:t>
            </a:r>
            <a:r>
              <a:rPr lang="fr-BE" sz="1200" b="1" dirty="0">
                <a:solidFill>
                  <a:srgbClr val="205B7B"/>
                </a:solidFill>
                <a:latin typeface="Omnes Regular Roman"/>
              </a:rPr>
              <a:t>gestion courante du chantier </a:t>
            </a:r>
            <a:r>
              <a:rPr lang="fr-BE" sz="1200" dirty="0">
                <a:solidFill>
                  <a:srgbClr val="205B7B"/>
                </a:solidFill>
                <a:latin typeface="Omnes Regular Roman"/>
              </a:rPr>
              <a:t>;</a:t>
            </a:r>
          </a:p>
          <a:p>
            <a:pPr lvl="1"/>
            <a:endParaRPr lang="fr-BE" sz="1200" dirty="0">
              <a:solidFill>
                <a:srgbClr val="205B7B"/>
              </a:solidFill>
              <a:latin typeface="Omnes Regular Roman" charset="0"/>
            </a:endParaRPr>
          </a:p>
          <a:p>
            <a:pPr marL="285750" indent="-285750">
              <a:buFont typeface="Wingdings" panose="05000000000000000000" pitchFamily="2" charset="2"/>
              <a:buChar char="§"/>
            </a:pPr>
            <a:r>
              <a:rPr lang="fr-BE" sz="1200" b="1" dirty="0">
                <a:solidFill>
                  <a:srgbClr val="205B7B"/>
                </a:solidFill>
                <a:latin typeface="Omnes Regular Roman"/>
              </a:rPr>
              <a:t>Administratif</a:t>
            </a:r>
            <a:r>
              <a:rPr lang="fr-BE" sz="1200" dirty="0">
                <a:solidFill>
                  <a:srgbClr val="205B7B"/>
                </a:solidFill>
                <a:latin typeface="Omnes Regular Roman"/>
              </a:rPr>
              <a:t> : </a:t>
            </a:r>
          </a:p>
          <a:p>
            <a:pPr marL="742950" lvl="1" indent="-285750">
              <a:buFontTx/>
              <a:buChar char="-"/>
            </a:pPr>
            <a:r>
              <a:rPr lang="fr-BE" sz="1200" dirty="0">
                <a:solidFill>
                  <a:srgbClr val="205B7B"/>
                </a:solidFill>
                <a:latin typeface="Omnes Regular Roman"/>
              </a:rPr>
              <a:t>Cautionnement ; </a:t>
            </a:r>
          </a:p>
          <a:p>
            <a:pPr marL="742950" lvl="1" indent="-285750">
              <a:buFont typeface="Arial"/>
              <a:buChar char="•"/>
            </a:pPr>
            <a:r>
              <a:rPr lang="fr-BE" sz="1200" dirty="0">
                <a:solidFill>
                  <a:srgbClr val="205B7B"/>
                </a:solidFill>
                <a:latin typeface="Omnes Regular Roman"/>
              </a:rPr>
              <a:t>Assurance ; </a:t>
            </a:r>
            <a:r>
              <a:rPr lang="fr-BE" sz="1200" dirty="0">
                <a:solidFill>
                  <a:srgbClr val="205B7B"/>
                </a:solidFill>
                <a:ea typeface="+mn-lt"/>
                <a:cs typeface="+mn-lt"/>
              </a:rPr>
              <a:t>⁠ </a:t>
            </a:r>
          </a:p>
          <a:p>
            <a:pPr marL="742950" lvl="1" indent="-285750">
              <a:buFontTx/>
              <a:buChar char="-"/>
            </a:pPr>
            <a:r>
              <a:rPr lang="fr-FR" sz="1200" dirty="0">
                <a:solidFill>
                  <a:srgbClr val="205B7B"/>
                </a:solidFill>
                <a:latin typeface="Omnes Regular Roman"/>
              </a:rPr>
              <a:t>Liste des sous-traitants ;</a:t>
            </a:r>
          </a:p>
          <a:p>
            <a:pPr marL="742950" lvl="1" indent="-285750">
              <a:buFontTx/>
              <a:buChar char="-"/>
            </a:pPr>
            <a:r>
              <a:rPr lang="fr-FR" sz="1200" dirty="0">
                <a:solidFill>
                  <a:srgbClr val="205B7B"/>
                </a:solidFill>
                <a:latin typeface="Omnes Regular Roman"/>
              </a:rPr>
              <a:t>Journal de travaux ; </a:t>
            </a:r>
          </a:p>
          <a:p>
            <a:pPr marL="742950" lvl="1" indent="-285750">
              <a:buFontTx/>
              <a:buChar char="-"/>
            </a:pPr>
            <a:r>
              <a:rPr lang="fr-FR" sz="1200" dirty="0">
                <a:solidFill>
                  <a:srgbClr val="205B7B"/>
                </a:solidFill>
                <a:latin typeface="Omnes Regular Roman"/>
              </a:rPr>
              <a:t>Explication en cas d’avances ; </a:t>
            </a:r>
          </a:p>
          <a:p>
            <a:pPr marL="742950" lvl="1" indent="-285750">
              <a:buFontTx/>
              <a:buChar char="-"/>
            </a:pPr>
            <a:r>
              <a:rPr lang="fr-FR" sz="1200" dirty="0">
                <a:solidFill>
                  <a:srgbClr val="205B7B"/>
                </a:solidFill>
                <a:latin typeface="Omnes Regular Roman"/>
              </a:rPr>
              <a:t>Etats d’avancement ; </a:t>
            </a:r>
          </a:p>
          <a:p>
            <a:pPr marL="742950" lvl="1" indent="-285750">
              <a:buFontTx/>
              <a:buChar char="-"/>
            </a:pPr>
            <a:r>
              <a:rPr lang="fr-BE" sz="1200" dirty="0">
                <a:solidFill>
                  <a:srgbClr val="205B7B"/>
                </a:solidFill>
                <a:latin typeface="Omnes Regular Roman"/>
              </a:rPr>
              <a:t>Etablir proposition pour accord Fiches techniques (FT) et décomptes (DV) ;</a:t>
            </a:r>
          </a:p>
          <a:p>
            <a:pPr marL="742950" lvl="1" indent="-285750">
              <a:buFontTx/>
              <a:buChar char="-"/>
            </a:pPr>
            <a:endParaRPr lang="fr-BE" sz="1200" dirty="0">
              <a:solidFill>
                <a:srgbClr val="205B7B"/>
              </a:solidFill>
              <a:latin typeface="Omnes Regular Roman" charset="0"/>
            </a:endParaRPr>
          </a:p>
        </p:txBody>
      </p:sp>
      <p:sp>
        <p:nvSpPr>
          <p:cNvPr id="14" name="ZoneTexte 13">
            <a:extLst>
              <a:ext uri="{FF2B5EF4-FFF2-40B4-BE49-F238E27FC236}">
                <a16:creationId xmlns:a16="http://schemas.microsoft.com/office/drawing/2014/main" id="{9D7830F4-DB85-4DA7-B326-18013134CDCE}"/>
              </a:ext>
            </a:extLst>
          </p:cNvPr>
          <p:cNvSpPr txBox="1"/>
          <p:nvPr/>
        </p:nvSpPr>
        <p:spPr>
          <a:xfrm>
            <a:off x="4972212" y="1457890"/>
            <a:ext cx="3714588" cy="3231654"/>
          </a:xfrm>
          <a:prstGeom prst="rect">
            <a:avLst/>
          </a:prstGeom>
          <a:noFill/>
        </p:spPr>
        <p:txBody>
          <a:bodyPr wrap="square" lIns="91440" tIns="45720" rIns="91440" bIns="45720" rtlCol="0" anchor="t">
            <a:spAutoFit/>
          </a:bodyPr>
          <a:lstStyle/>
          <a:p>
            <a:pPr marL="285750" indent="-285750">
              <a:buFont typeface="Wingdings" panose="05000000000000000000" pitchFamily="2" charset="2"/>
              <a:buChar char="§"/>
            </a:pPr>
            <a:r>
              <a:rPr lang="fr-BE" sz="1200" b="1" dirty="0">
                <a:solidFill>
                  <a:srgbClr val="205B7B"/>
                </a:solidFill>
                <a:latin typeface="Omnes Regular Roman"/>
              </a:rPr>
              <a:t>Administratif</a:t>
            </a:r>
            <a:r>
              <a:rPr lang="fr-BE" sz="1200" dirty="0">
                <a:solidFill>
                  <a:srgbClr val="205B7B"/>
                </a:solidFill>
                <a:latin typeface="Omnes Regular Roman"/>
              </a:rPr>
              <a:t> (suite) : </a:t>
            </a:r>
          </a:p>
          <a:p>
            <a:pPr marL="742950" lvl="1" indent="-285750">
              <a:buFontTx/>
              <a:buChar char="-"/>
            </a:pPr>
            <a:r>
              <a:rPr lang="fr-BE" sz="1200" dirty="0">
                <a:solidFill>
                  <a:srgbClr val="205B7B"/>
                </a:solidFill>
                <a:latin typeface="Omnes Regular Roman"/>
              </a:rPr>
              <a:t>Travaux voirie et impétrants ; </a:t>
            </a:r>
          </a:p>
          <a:p>
            <a:pPr marL="742950" lvl="1" indent="-285750">
              <a:buFontTx/>
              <a:buChar char="-"/>
            </a:pPr>
            <a:r>
              <a:rPr lang="fr-BE" sz="1200" dirty="0">
                <a:solidFill>
                  <a:srgbClr val="205B7B"/>
                </a:solidFill>
                <a:latin typeface="Omnes Regular Roman"/>
              </a:rPr>
              <a:t>Panneau de chantier ; </a:t>
            </a:r>
          </a:p>
          <a:p>
            <a:pPr marL="742950" lvl="1" indent="-285750">
              <a:buFontTx/>
              <a:buChar char="-"/>
            </a:pPr>
            <a:r>
              <a:rPr lang="fr-FR" sz="1200" dirty="0">
                <a:solidFill>
                  <a:srgbClr val="205B7B"/>
                </a:solidFill>
                <a:latin typeface="Omnes Regular Roman"/>
              </a:rPr>
              <a:t>Clauses sociales (flexibles?) ;</a:t>
            </a:r>
          </a:p>
          <a:p>
            <a:pPr marL="742950" lvl="1" indent="-285750">
              <a:buFontTx/>
              <a:buChar char="-"/>
            </a:pPr>
            <a:r>
              <a:rPr lang="fr-FR" sz="1200" dirty="0">
                <a:solidFill>
                  <a:srgbClr val="205B7B"/>
                </a:solidFill>
                <a:latin typeface="Omnes Regular Roman"/>
              </a:rPr>
              <a:t>Démarches désamiantage ;</a:t>
            </a:r>
          </a:p>
          <a:p>
            <a:pPr marL="742950" lvl="1" indent="-285750">
              <a:buFontTx/>
              <a:buChar char="-"/>
            </a:pPr>
            <a:r>
              <a:rPr lang="fr-FR" sz="1200" dirty="0">
                <a:solidFill>
                  <a:srgbClr val="205B7B"/>
                </a:solidFill>
                <a:latin typeface="Omnes Regular Roman"/>
              </a:rPr>
              <a:t>Dossier d’exécution ;</a:t>
            </a:r>
          </a:p>
          <a:p>
            <a:pPr marL="285750" indent="-285750">
              <a:buFont typeface="Wingdings" panose="05000000000000000000" pitchFamily="2" charset="2"/>
              <a:buChar char="§"/>
            </a:pPr>
            <a:endParaRPr lang="fr-BE" sz="1200" b="1" dirty="0">
              <a:solidFill>
                <a:srgbClr val="205B7B"/>
              </a:solidFill>
              <a:latin typeface="Omnes Regular Roman" charset="0"/>
            </a:endParaRPr>
          </a:p>
          <a:p>
            <a:pPr marL="285750" indent="-285750">
              <a:buFont typeface="Wingdings" panose="05000000000000000000" pitchFamily="2" charset="2"/>
              <a:buChar char="§"/>
            </a:pPr>
            <a:r>
              <a:rPr lang="fr-BE" sz="1200" b="1" dirty="0">
                <a:solidFill>
                  <a:srgbClr val="205B7B"/>
                </a:solidFill>
                <a:latin typeface="Omnes Regular Roman"/>
              </a:rPr>
              <a:t>Opérationnalité du chantier: </a:t>
            </a:r>
          </a:p>
          <a:p>
            <a:pPr marL="742950" lvl="1" indent="-285750">
              <a:buFontTx/>
              <a:buChar char="-"/>
            </a:pPr>
            <a:r>
              <a:rPr lang="fr-BE" sz="1200" dirty="0">
                <a:solidFill>
                  <a:srgbClr val="205B7B"/>
                </a:solidFill>
                <a:latin typeface="Omnes Regular Roman"/>
              </a:rPr>
              <a:t>Plan d’installation de chantier ; </a:t>
            </a:r>
          </a:p>
          <a:p>
            <a:pPr marL="742950" lvl="1" indent="-285750">
              <a:buFontTx/>
              <a:buChar char="-"/>
            </a:pPr>
            <a:r>
              <a:rPr lang="fr-BE" sz="1200" dirty="0">
                <a:solidFill>
                  <a:srgbClr val="205B7B"/>
                </a:solidFill>
                <a:latin typeface="Omnes Regular Roman"/>
              </a:rPr>
              <a:t>PGSS ; </a:t>
            </a:r>
          </a:p>
          <a:p>
            <a:pPr marL="742950" lvl="1" indent="-285750">
              <a:buFontTx/>
              <a:buChar char="-"/>
            </a:pPr>
            <a:r>
              <a:rPr lang="fr-FR" sz="1200" dirty="0">
                <a:solidFill>
                  <a:srgbClr val="205B7B"/>
                </a:solidFill>
                <a:latin typeface="Omnes Regular Roman"/>
              </a:rPr>
              <a:t>Etats des lieux avant travaux</a:t>
            </a:r>
          </a:p>
          <a:p>
            <a:pPr marL="742950" lvl="1" indent="-285750">
              <a:buFontTx/>
              <a:buChar char="-"/>
            </a:pPr>
            <a:r>
              <a:rPr lang="fr-FR" sz="1200" dirty="0">
                <a:solidFill>
                  <a:srgbClr val="205B7B"/>
                </a:solidFill>
                <a:latin typeface="Omnes Regular Roman"/>
              </a:rPr>
              <a:t>Planning d’exécution ;</a:t>
            </a:r>
          </a:p>
          <a:p>
            <a:pPr marL="742950" lvl="1" indent="-285750">
              <a:buFontTx/>
              <a:buChar char="-"/>
            </a:pPr>
            <a:r>
              <a:rPr lang="fr-FR" sz="1200" b="1" dirty="0">
                <a:solidFill>
                  <a:srgbClr val="00A4B5"/>
                </a:solidFill>
                <a:latin typeface="+mj-lt"/>
                <a:ea typeface="Omnes Regular Roman" charset="0"/>
                <a:cs typeface="Omnes Regular Roman" charset="0"/>
              </a:rPr>
              <a:t>(X) </a:t>
            </a:r>
            <a:r>
              <a:rPr lang="fr-FR" sz="1200" dirty="0">
                <a:solidFill>
                  <a:srgbClr val="205B7B"/>
                </a:solidFill>
                <a:latin typeface="Omnes Regular Roman"/>
                <a:ea typeface="Omnes Regular Roman" charset="0"/>
                <a:cs typeface="Omnes Regular Roman" charset="0"/>
              </a:rPr>
              <a:t>Micro planning dans un logement type</a:t>
            </a:r>
            <a:r>
              <a:rPr lang="fr-BE" sz="1200" dirty="0">
                <a:solidFill>
                  <a:srgbClr val="205B7B"/>
                </a:solidFill>
                <a:latin typeface="Omnes Regular Roman"/>
              </a:rPr>
              <a:t> ; </a:t>
            </a:r>
          </a:p>
          <a:p>
            <a:pPr marL="742950" lvl="1" indent="-285750">
              <a:buFontTx/>
              <a:buChar char="-"/>
            </a:pPr>
            <a:r>
              <a:rPr lang="fr-FR" sz="1200" b="1" dirty="0">
                <a:solidFill>
                  <a:srgbClr val="00A4B5"/>
                </a:solidFill>
                <a:latin typeface="+mj-lt"/>
                <a:ea typeface="Omnes Regular Roman" charset="0"/>
                <a:cs typeface="Omnes Regular Roman" charset="0"/>
              </a:rPr>
              <a:t>(X) </a:t>
            </a:r>
            <a:r>
              <a:rPr lang="fr-BE" sz="1200" dirty="0">
                <a:solidFill>
                  <a:srgbClr val="205B7B"/>
                </a:solidFill>
                <a:latin typeface="Omnes Regular Roman"/>
              </a:rPr>
              <a:t>Inventaire logement ; </a:t>
            </a:r>
          </a:p>
          <a:p>
            <a:pPr marL="0" indent="0">
              <a:buNone/>
            </a:pPr>
            <a:r>
              <a:rPr lang="fr-FR" sz="1200" dirty="0">
                <a:solidFill>
                  <a:srgbClr val="205B7B"/>
                </a:solidFill>
                <a:latin typeface="Omnes Regular Roman"/>
              </a:rPr>
              <a:t> </a:t>
            </a:r>
          </a:p>
          <a:p>
            <a:pPr marL="171450" indent="-171450">
              <a:buFont typeface="Wingdings" panose="05000000000000000000" pitchFamily="2" charset="2"/>
              <a:buChar char="§"/>
            </a:pPr>
            <a:r>
              <a:rPr lang="fr-FR" sz="1200" b="1" dirty="0">
                <a:solidFill>
                  <a:srgbClr val="205B7B"/>
                </a:solidFill>
                <a:latin typeface="Omnes Regular Roman"/>
              </a:rPr>
              <a:t>Lexique</a:t>
            </a:r>
          </a:p>
          <a:p>
            <a:endParaRPr lang="fr-FR" sz="1200" b="1" dirty="0">
              <a:solidFill>
                <a:srgbClr val="205B7B"/>
              </a:solidFill>
              <a:latin typeface="Omnes Regular Roman"/>
            </a:endParaRPr>
          </a:p>
        </p:txBody>
      </p:sp>
    </p:spTree>
    <p:extLst>
      <p:ext uri="{BB962C8B-B14F-4D97-AF65-F5344CB8AC3E}">
        <p14:creationId xmlns:p14="http://schemas.microsoft.com/office/powerpoint/2010/main" val="19380574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591946B3-C58F-7BAC-6DE3-1FF29D2E4761}"/>
              </a:ext>
            </a:extLst>
          </p:cNvPr>
          <p:cNvSpPr>
            <a:spLocks noGrp="1"/>
          </p:cNvSpPr>
          <p:nvPr>
            <p:ph type="title"/>
          </p:nvPr>
        </p:nvSpPr>
        <p:spPr>
          <a:xfrm>
            <a:off x="1070991" y="1713929"/>
            <a:ext cx="6995120" cy="971544"/>
          </a:xfrm>
        </p:spPr>
        <p:txBody>
          <a:bodyPr>
            <a:normAutofit/>
          </a:bodyPr>
          <a:lstStyle/>
          <a:p>
            <a:r>
              <a:rPr lang="fr-BE" sz="3600" u="sng" dirty="0">
                <a:solidFill>
                  <a:srgbClr val="00A4B5"/>
                </a:solidFill>
                <a:latin typeface="Omnes Semibold Roman"/>
                <a:hlinkClick r:id="rId2"/>
              </a:rPr>
              <a:t>Inventaire logement</a:t>
            </a:r>
            <a:endParaRPr lang="fr-FR" dirty="0"/>
          </a:p>
        </p:txBody>
      </p:sp>
      <p:sp>
        <p:nvSpPr>
          <p:cNvPr id="6" name="ZoneTexte 5">
            <a:extLst>
              <a:ext uri="{FF2B5EF4-FFF2-40B4-BE49-F238E27FC236}">
                <a16:creationId xmlns:a16="http://schemas.microsoft.com/office/drawing/2014/main" id="{7E53099B-BF96-FDC0-5B71-67FDE0705EDB}"/>
              </a:ext>
            </a:extLst>
          </p:cNvPr>
          <p:cNvSpPr txBox="1"/>
          <p:nvPr/>
        </p:nvSpPr>
        <p:spPr>
          <a:xfrm>
            <a:off x="1067684" y="3432208"/>
            <a:ext cx="5939956"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200" b="1">
                <a:solidFill>
                  <a:srgbClr val="00A4B5"/>
                </a:solidFill>
                <a:ea typeface="+mn-lt"/>
                <a:cs typeface="+mn-lt"/>
              </a:rPr>
              <a:t>(X) </a:t>
            </a:r>
            <a:r>
              <a:rPr lang="fr-BE" sz="1200">
                <a:solidFill>
                  <a:srgbClr val="205B7B"/>
                </a:solidFill>
                <a:ea typeface="+mn-lt"/>
                <a:cs typeface="+mn-lt"/>
              </a:rPr>
              <a:t>Présentation de l’ « </a:t>
            </a:r>
            <a:r>
              <a:rPr lang="fr-BE" sz="1200" b="1">
                <a:solidFill>
                  <a:srgbClr val="205B7B"/>
                </a:solidFill>
                <a:ea typeface="+mn-lt"/>
                <a:cs typeface="+mn-lt"/>
              </a:rPr>
              <a:t>l’inventaire logement </a:t>
            </a:r>
            <a:r>
              <a:rPr lang="fr-BE" sz="1200">
                <a:solidFill>
                  <a:srgbClr val="205B7B"/>
                </a:solidFill>
                <a:ea typeface="+mn-lt"/>
                <a:cs typeface="+mn-lt"/>
              </a:rPr>
              <a:t>»</a:t>
            </a:r>
            <a:r>
              <a:rPr lang="fr-BE" sz="1200" b="1">
                <a:solidFill>
                  <a:srgbClr val="00A4B5"/>
                </a:solidFill>
                <a:ea typeface="+mn-lt"/>
                <a:cs typeface="+mn-lt"/>
              </a:rPr>
              <a:t> </a:t>
            </a:r>
            <a:endParaRPr lang="fr-FR" sz="1200" b="1">
              <a:solidFill>
                <a:srgbClr val="00A4B5"/>
              </a:solidFill>
              <a:ea typeface="+mn-lt"/>
              <a:cs typeface="+mn-lt"/>
            </a:endParaRPr>
          </a:p>
          <a:p>
            <a:endParaRPr lang="fr-BE" sz="1200">
              <a:solidFill>
                <a:srgbClr val="205B7B"/>
              </a:solidFill>
              <a:latin typeface="Omnes Regular Roman"/>
            </a:endParaRPr>
          </a:p>
          <a:p>
            <a:endParaRPr lang="fr-BE" sz="1200">
              <a:solidFill>
                <a:srgbClr val="205B7B"/>
              </a:solidFill>
              <a:latin typeface="Omnes Regular Roman"/>
            </a:endParaRPr>
          </a:p>
        </p:txBody>
      </p:sp>
      <p:pic>
        <p:nvPicPr>
          <p:cNvPr id="3" name="Image 2" descr="Une image contenant texte, Police, Graphique, capture d’écran&#10;&#10;Description générée automatiquement">
            <a:extLst>
              <a:ext uri="{FF2B5EF4-FFF2-40B4-BE49-F238E27FC236}">
                <a16:creationId xmlns:a16="http://schemas.microsoft.com/office/drawing/2014/main" id="{C1ED968E-0C56-34A3-6245-06FA42C0911E}"/>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7" name="ZoneTexte 6">
            <a:extLst>
              <a:ext uri="{FF2B5EF4-FFF2-40B4-BE49-F238E27FC236}">
                <a16:creationId xmlns:a16="http://schemas.microsoft.com/office/drawing/2014/main" id="{ED336AE5-B2A0-19D1-4DE0-5F93CA0CE4AE}"/>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SISP</a:t>
            </a:r>
            <a:endParaRPr lang="fr-FR" sz="1800"/>
          </a:p>
        </p:txBody>
      </p:sp>
      <p:sp>
        <p:nvSpPr>
          <p:cNvPr id="9" name="ZoneTexte 8">
            <a:extLst>
              <a:ext uri="{FF2B5EF4-FFF2-40B4-BE49-F238E27FC236}">
                <a16:creationId xmlns:a16="http://schemas.microsoft.com/office/drawing/2014/main" id="{1D63D217-3696-C2FE-0E7C-C393F129C06E}"/>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ENTR</a:t>
            </a:r>
            <a:endParaRPr lang="fr-FR" sz="1800"/>
          </a:p>
        </p:txBody>
      </p:sp>
      <p:sp>
        <p:nvSpPr>
          <p:cNvPr id="11" name="ZoneTexte 10">
            <a:extLst>
              <a:ext uri="{FF2B5EF4-FFF2-40B4-BE49-F238E27FC236}">
                <a16:creationId xmlns:a16="http://schemas.microsoft.com/office/drawing/2014/main" id="{CFFBC6E3-FD87-0DFF-41B3-D9D4ABCE416C}"/>
              </a:ext>
            </a:extLst>
          </p:cNvPr>
          <p:cNvSpPr txBox="1"/>
          <p:nvPr/>
        </p:nvSpPr>
        <p:spPr>
          <a:xfrm>
            <a:off x="4615548" y="6066854"/>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Autre</a:t>
            </a:r>
            <a:endParaRPr lang="fr-FR" sz="1800"/>
          </a:p>
        </p:txBody>
      </p:sp>
      <p:cxnSp>
        <p:nvCxnSpPr>
          <p:cNvPr id="13" name="Connecteur droit 12">
            <a:extLst>
              <a:ext uri="{FF2B5EF4-FFF2-40B4-BE49-F238E27FC236}">
                <a16:creationId xmlns:a16="http://schemas.microsoft.com/office/drawing/2014/main" id="{CC96B03E-B371-F965-F8D4-B28004B6EB79}"/>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pic>
        <p:nvPicPr>
          <p:cNvPr id="2" name="Image 1" descr="Une image contenant conception&#10;&#10;Description générée automatiquement">
            <a:extLst>
              <a:ext uri="{FF2B5EF4-FFF2-40B4-BE49-F238E27FC236}">
                <a16:creationId xmlns:a16="http://schemas.microsoft.com/office/drawing/2014/main" id="{6843EC6B-2664-C02E-2803-E63F919B0D49}"/>
              </a:ext>
            </a:extLst>
          </p:cNvPr>
          <p:cNvPicPr>
            <a:picLocks noChangeAspect="1"/>
          </p:cNvPicPr>
          <p:nvPr/>
        </p:nvPicPr>
        <p:blipFill>
          <a:blip r:embed="rId4"/>
          <a:stretch>
            <a:fillRect/>
          </a:stretch>
        </p:blipFill>
        <p:spPr>
          <a:xfrm>
            <a:off x="-2692" y="1036"/>
            <a:ext cx="1080000" cy="1162193"/>
          </a:xfrm>
          <a:prstGeom prst="rect">
            <a:avLst/>
          </a:prstGeom>
        </p:spPr>
      </p:pic>
    </p:spTree>
    <p:extLst>
      <p:ext uri="{BB962C8B-B14F-4D97-AF65-F5344CB8AC3E}">
        <p14:creationId xmlns:p14="http://schemas.microsoft.com/office/powerpoint/2010/main" val="26548819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2">
            <a:extLst>
              <a:ext uri="{FF2B5EF4-FFF2-40B4-BE49-F238E27FC236}">
                <a16:creationId xmlns:a16="http://schemas.microsoft.com/office/drawing/2014/main" id="{313130C5-8314-4D13-8851-AA4A09C90597}"/>
              </a:ext>
            </a:extLst>
          </p:cNvPr>
          <p:cNvGraphicFramePr>
            <a:graphicFrameLocks noGrp="1"/>
          </p:cNvGraphicFramePr>
          <p:nvPr>
            <p:extLst>
              <p:ext uri="{D42A27DB-BD31-4B8C-83A1-F6EECF244321}">
                <p14:modId xmlns:p14="http://schemas.microsoft.com/office/powerpoint/2010/main" val="945889745"/>
              </p:ext>
            </p:extLst>
          </p:nvPr>
        </p:nvGraphicFramePr>
        <p:xfrm>
          <a:off x="392129" y="233325"/>
          <a:ext cx="8446558" cy="5486400"/>
        </p:xfrm>
        <a:graphic>
          <a:graphicData uri="http://schemas.openxmlformats.org/drawingml/2006/table">
            <a:tbl>
              <a:tblPr firstRow="1" bandRow="1">
                <a:tableStyleId>{5C22544A-7EE6-4342-B048-85BDC9FD1C3A}</a:tableStyleId>
              </a:tblPr>
              <a:tblGrid>
                <a:gridCol w="1677806">
                  <a:extLst>
                    <a:ext uri="{9D8B030D-6E8A-4147-A177-3AD203B41FA5}">
                      <a16:colId xmlns:a16="http://schemas.microsoft.com/office/drawing/2014/main" val="307301952"/>
                    </a:ext>
                  </a:extLst>
                </a:gridCol>
                <a:gridCol w="6768752">
                  <a:extLst>
                    <a:ext uri="{9D8B030D-6E8A-4147-A177-3AD203B41FA5}">
                      <a16:colId xmlns:a16="http://schemas.microsoft.com/office/drawing/2014/main" val="3403080043"/>
                    </a:ext>
                  </a:extLst>
                </a:gridCol>
              </a:tblGrid>
              <a:tr h="342407">
                <a:tc>
                  <a:txBody>
                    <a:bodyPr/>
                    <a:lstStyle/>
                    <a:p>
                      <a:r>
                        <a:rPr lang="fr-BE"/>
                        <a:t>Lexique</a:t>
                      </a:r>
                      <a:endParaRPr lang="fr-FR"/>
                    </a:p>
                  </a:txBody>
                  <a:tcPr>
                    <a:solidFill>
                      <a:srgbClr val="00A4B7"/>
                    </a:solidFill>
                  </a:tcPr>
                </a:tc>
                <a:tc>
                  <a:txBody>
                    <a:bodyPr/>
                    <a:lstStyle/>
                    <a:p>
                      <a:endParaRPr lang="fr-FR"/>
                    </a:p>
                  </a:txBody>
                  <a:tcPr>
                    <a:solidFill>
                      <a:srgbClr val="00A4B7"/>
                    </a:solidFill>
                  </a:tcPr>
                </a:tc>
                <a:extLst>
                  <a:ext uri="{0D108BD9-81ED-4DB2-BD59-A6C34878D82A}">
                    <a16:rowId xmlns:a16="http://schemas.microsoft.com/office/drawing/2014/main" val="1278550692"/>
                  </a:ext>
                </a:extLst>
              </a:tr>
              <a:tr h="342407">
                <a:tc>
                  <a:txBody>
                    <a:bodyPr/>
                    <a:lstStyle/>
                    <a:p>
                      <a:r>
                        <a:rPr lang="fr-BE"/>
                        <a:t>SLRB</a:t>
                      </a:r>
                      <a:endParaRPr lang="fr-F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BE"/>
                        <a:t>Société du Logement de la Région Bruxelles-Capital</a:t>
                      </a:r>
                      <a:endParaRPr lang="fr-FR"/>
                    </a:p>
                  </a:txBody>
                  <a:tcPr/>
                </a:tc>
                <a:extLst>
                  <a:ext uri="{0D108BD9-81ED-4DB2-BD59-A6C34878D82A}">
                    <a16:rowId xmlns:a16="http://schemas.microsoft.com/office/drawing/2014/main" val="2592976730"/>
                  </a:ext>
                </a:extLst>
              </a:tr>
              <a:tr h="342407">
                <a:tc>
                  <a:txBody>
                    <a:bodyPr/>
                    <a:lstStyle/>
                    <a:p>
                      <a:r>
                        <a:rPr lang="fr-BE"/>
                        <a:t>SISP</a:t>
                      </a:r>
                      <a:endParaRPr lang="fr-FR"/>
                    </a:p>
                  </a:txBody>
                  <a:tcPr/>
                </a:tc>
                <a:tc>
                  <a:txBody>
                    <a:bodyPr/>
                    <a:lstStyle/>
                    <a:p>
                      <a:r>
                        <a:rPr lang="fr-BE"/>
                        <a:t>Société immobilière de Service Public</a:t>
                      </a:r>
                      <a:endParaRPr lang="fr-FR"/>
                    </a:p>
                  </a:txBody>
                  <a:tcPr/>
                </a:tc>
                <a:extLst>
                  <a:ext uri="{0D108BD9-81ED-4DB2-BD59-A6C34878D82A}">
                    <a16:rowId xmlns:a16="http://schemas.microsoft.com/office/drawing/2014/main" val="2768929186"/>
                  </a:ext>
                </a:extLst>
              </a:tr>
              <a:tr h="342407">
                <a:tc>
                  <a:txBody>
                    <a:bodyPr/>
                    <a:lstStyle/>
                    <a:p>
                      <a:r>
                        <a:rPr lang="fr-BE"/>
                        <a:t>AR</a:t>
                      </a:r>
                      <a:endParaRPr lang="fr-FR"/>
                    </a:p>
                  </a:txBody>
                  <a:tcPr/>
                </a:tc>
                <a:tc>
                  <a:txBody>
                    <a:bodyPr/>
                    <a:lstStyle/>
                    <a:p>
                      <a:r>
                        <a:rPr lang="fr-BE"/>
                        <a:t>Architecte</a:t>
                      </a:r>
                      <a:endParaRPr lang="fr-FR"/>
                    </a:p>
                  </a:txBody>
                  <a:tcPr/>
                </a:tc>
                <a:extLst>
                  <a:ext uri="{0D108BD9-81ED-4DB2-BD59-A6C34878D82A}">
                    <a16:rowId xmlns:a16="http://schemas.microsoft.com/office/drawing/2014/main" val="999260150"/>
                  </a:ext>
                </a:extLst>
              </a:tr>
              <a:tr h="342407">
                <a:tc>
                  <a:txBody>
                    <a:bodyPr/>
                    <a:lstStyle/>
                    <a:p>
                      <a:r>
                        <a:rPr lang="fr-BE"/>
                        <a:t>TS</a:t>
                      </a:r>
                      <a:endParaRPr lang="fr-FR"/>
                    </a:p>
                  </a:txBody>
                  <a:tcPr/>
                </a:tc>
                <a:tc>
                  <a:txBody>
                    <a:bodyPr/>
                    <a:lstStyle/>
                    <a:p>
                      <a:r>
                        <a:rPr lang="fr-BE"/>
                        <a:t>Ingénieur en Techniques spéciales</a:t>
                      </a:r>
                      <a:endParaRPr lang="fr-FR"/>
                    </a:p>
                  </a:txBody>
                  <a:tcPr/>
                </a:tc>
                <a:extLst>
                  <a:ext uri="{0D108BD9-81ED-4DB2-BD59-A6C34878D82A}">
                    <a16:rowId xmlns:a16="http://schemas.microsoft.com/office/drawing/2014/main" val="1929237242"/>
                  </a:ext>
                </a:extLst>
              </a:tr>
              <a:tr h="342407">
                <a:tc>
                  <a:txBody>
                    <a:bodyPr/>
                    <a:lstStyle/>
                    <a:p>
                      <a:r>
                        <a:rPr lang="fr-BE"/>
                        <a:t>STAB</a:t>
                      </a:r>
                      <a:endParaRPr lang="fr-FR"/>
                    </a:p>
                  </a:txBody>
                  <a:tcPr/>
                </a:tc>
                <a:tc>
                  <a:txBody>
                    <a:bodyPr/>
                    <a:lstStyle/>
                    <a:p>
                      <a:r>
                        <a:rPr lang="fr-BE"/>
                        <a:t>Ingénieur en Stabilité</a:t>
                      </a:r>
                      <a:endParaRPr lang="fr-FR"/>
                    </a:p>
                  </a:txBody>
                  <a:tcPr/>
                </a:tc>
                <a:extLst>
                  <a:ext uri="{0D108BD9-81ED-4DB2-BD59-A6C34878D82A}">
                    <a16:rowId xmlns:a16="http://schemas.microsoft.com/office/drawing/2014/main" val="1702541763"/>
                  </a:ext>
                </a:extLst>
              </a:tr>
              <a:tr h="342407">
                <a:tc>
                  <a:txBody>
                    <a:bodyPr/>
                    <a:lstStyle/>
                    <a:p>
                      <a:r>
                        <a:rPr lang="fr-BE"/>
                        <a:t>EG</a:t>
                      </a:r>
                      <a:endParaRPr lang="fr-FR"/>
                    </a:p>
                  </a:txBody>
                  <a:tcPr/>
                </a:tc>
                <a:tc>
                  <a:txBody>
                    <a:bodyPr/>
                    <a:lstStyle/>
                    <a:p>
                      <a:r>
                        <a:rPr lang="fr-BE"/>
                        <a:t>Entreprise Générale</a:t>
                      </a:r>
                      <a:endParaRPr lang="fr-FR"/>
                    </a:p>
                  </a:txBody>
                  <a:tcPr/>
                </a:tc>
                <a:extLst>
                  <a:ext uri="{0D108BD9-81ED-4DB2-BD59-A6C34878D82A}">
                    <a16:rowId xmlns:a16="http://schemas.microsoft.com/office/drawing/2014/main" val="3464058903"/>
                  </a:ext>
                </a:extLst>
              </a:tr>
              <a:tr h="342407">
                <a:tc>
                  <a:txBody>
                    <a:bodyPr/>
                    <a:lstStyle/>
                    <a:p>
                      <a:r>
                        <a:rPr lang="fr-BE"/>
                        <a:t>EA</a:t>
                      </a:r>
                      <a:endParaRPr lang="fr-FR"/>
                    </a:p>
                  </a:txBody>
                  <a:tcPr/>
                </a:tc>
                <a:tc>
                  <a:txBody>
                    <a:bodyPr/>
                    <a:lstStyle/>
                    <a:p>
                      <a:r>
                        <a:rPr lang="fr-BE"/>
                        <a:t>État d’avancement</a:t>
                      </a:r>
                      <a:endParaRPr lang="fr-FR"/>
                    </a:p>
                  </a:txBody>
                  <a:tcPr/>
                </a:tc>
                <a:extLst>
                  <a:ext uri="{0D108BD9-81ED-4DB2-BD59-A6C34878D82A}">
                    <a16:rowId xmlns:a16="http://schemas.microsoft.com/office/drawing/2014/main" val="3802054968"/>
                  </a:ext>
                </a:extLst>
              </a:tr>
              <a:tr h="342407">
                <a:tc>
                  <a:txBody>
                    <a:bodyPr/>
                    <a:lstStyle/>
                    <a:p>
                      <a:r>
                        <a:rPr lang="fr-BE"/>
                        <a:t>MO</a:t>
                      </a:r>
                      <a:endParaRPr lang="fr-FR"/>
                    </a:p>
                  </a:txBody>
                  <a:tcPr/>
                </a:tc>
                <a:tc>
                  <a:txBody>
                    <a:bodyPr/>
                    <a:lstStyle/>
                    <a:p>
                      <a:r>
                        <a:rPr lang="fr-BE"/>
                        <a:t>Maître d’ouvrage</a:t>
                      </a:r>
                      <a:endParaRPr lang="fr-FR"/>
                    </a:p>
                  </a:txBody>
                  <a:tcPr/>
                </a:tc>
                <a:extLst>
                  <a:ext uri="{0D108BD9-81ED-4DB2-BD59-A6C34878D82A}">
                    <a16:rowId xmlns:a16="http://schemas.microsoft.com/office/drawing/2014/main" val="937593601"/>
                  </a:ext>
                </a:extLst>
              </a:tr>
              <a:tr h="342407">
                <a:tc>
                  <a:txBody>
                    <a:bodyPr/>
                    <a:lstStyle/>
                    <a:p>
                      <a:r>
                        <a:rPr lang="fr-BE"/>
                        <a:t>CSS</a:t>
                      </a:r>
                      <a:endParaRPr lang="fr-FR"/>
                    </a:p>
                  </a:txBody>
                  <a:tcPr/>
                </a:tc>
                <a:tc>
                  <a:txBody>
                    <a:bodyPr/>
                    <a:lstStyle/>
                    <a:p>
                      <a:r>
                        <a:rPr lang="fr-BE"/>
                        <a:t>Coordinateur Sécurité Santé</a:t>
                      </a:r>
                      <a:endParaRPr lang="fr-FR"/>
                    </a:p>
                  </a:txBody>
                  <a:tcPr/>
                </a:tc>
                <a:extLst>
                  <a:ext uri="{0D108BD9-81ED-4DB2-BD59-A6C34878D82A}">
                    <a16:rowId xmlns:a16="http://schemas.microsoft.com/office/drawing/2014/main" val="711543146"/>
                  </a:ext>
                </a:extLst>
              </a:tr>
              <a:tr h="342407">
                <a:tc>
                  <a:txBody>
                    <a:bodyPr/>
                    <a:lstStyle/>
                    <a:p>
                      <a:r>
                        <a:rPr lang="fr-BE"/>
                        <a:t>FT</a:t>
                      </a:r>
                      <a:endParaRPr lang="fr-FR"/>
                    </a:p>
                  </a:txBody>
                  <a:tcPr/>
                </a:tc>
                <a:tc>
                  <a:txBody>
                    <a:bodyPr/>
                    <a:lstStyle/>
                    <a:p>
                      <a:r>
                        <a:rPr lang="fr-BE"/>
                        <a:t>Fiche technique</a:t>
                      </a:r>
                      <a:endParaRPr lang="fr-FR"/>
                    </a:p>
                  </a:txBody>
                  <a:tcPr/>
                </a:tc>
                <a:extLst>
                  <a:ext uri="{0D108BD9-81ED-4DB2-BD59-A6C34878D82A}">
                    <a16:rowId xmlns:a16="http://schemas.microsoft.com/office/drawing/2014/main" val="3717393857"/>
                  </a:ext>
                </a:extLst>
              </a:tr>
              <a:tr h="342407">
                <a:tc>
                  <a:txBody>
                    <a:bodyPr/>
                    <a:lstStyle/>
                    <a:p>
                      <a:r>
                        <a:rPr lang="fr-BE">
                          <a:solidFill>
                            <a:schemeClr val="tx1"/>
                          </a:solidFill>
                        </a:rPr>
                        <a:t>PEB</a:t>
                      </a:r>
                      <a:endParaRPr lang="fr-FR">
                        <a:solidFill>
                          <a:schemeClr val="tx1"/>
                        </a:solidFill>
                      </a:endParaRPr>
                    </a:p>
                  </a:txBody>
                  <a:tcPr/>
                </a:tc>
                <a:tc>
                  <a:txBody>
                    <a:bodyPr/>
                    <a:lstStyle/>
                    <a:p>
                      <a:r>
                        <a:rPr lang="fr-BE"/>
                        <a:t>Conseiller PEB</a:t>
                      </a:r>
                      <a:endParaRPr lang="fr-FR"/>
                    </a:p>
                  </a:txBody>
                  <a:tcPr/>
                </a:tc>
                <a:extLst>
                  <a:ext uri="{0D108BD9-81ED-4DB2-BD59-A6C34878D82A}">
                    <a16:rowId xmlns:a16="http://schemas.microsoft.com/office/drawing/2014/main" val="2143815364"/>
                  </a:ext>
                </a:extLst>
              </a:tr>
              <a:tr h="342407">
                <a:tc>
                  <a:txBody>
                    <a:bodyPr/>
                    <a:lstStyle/>
                    <a:p>
                      <a:r>
                        <a:rPr lang="fr-BE"/>
                        <a:t>MT</a:t>
                      </a:r>
                      <a:endParaRPr lang="fr-FR"/>
                    </a:p>
                  </a:txBody>
                  <a:tcPr/>
                </a:tc>
                <a:tc>
                  <a:txBody>
                    <a:bodyPr/>
                    <a:lstStyle/>
                    <a:p>
                      <a:r>
                        <a:rPr lang="fr-BE"/>
                        <a:t>Marché </a:t>
                      </a:r>
                      <a:r>
                        <a:rPr lang="fr-BE" strike="noStrike"/>
                        <a:t>de</a:t>
                      </a:r>
                      <a:r>
                        <a:rPr lang="fr-BE"/>
                        <a:t> travaux</a:t>
                      </a:r>
                    </a:p>
                  </a:txBody>
                  <a:tcPr/>
                </a:tc>
                <a:extLst>
                  <a:ext uri="{0D108BD9-81ED-4DB2-BD59-A6C34878D82A}">
                    <a16:rowId xmlns:a16="http://schemas.microsoft.com/office/drawing/2014/main" val="1040059441"/>
                  </a:ext>
                </a:extLst>
              </a:tr>
              <a:tr h="342407">
                <a:tc>
                  <a:txBody>
                    <a:bodyPr/>
                    <a:lstStyle/>
                    <a:p>
                      <a:r>
                        <a:rPr lang="fr-BE"/>
                        <a:t>RMH </a:t>
                      </a:r>
                      <a:endParaRPr lang="fr-FR"/>
                    </a:p>
                  </a:txBody>
                  <a:tcPr/>
                </a:tc>
                <a:tc>
                  <a:txBody>
                    <a:bodyPr/>
                    <a:lstStyle/>
                    <a:p>
                      <a:r>
                        <a:rPr lang="fr-BE"/>
                        <a:t>Rénovation en Milieu Habité </a:t>
                      </a:r>
                    </a:p>
                  </a:txBody>
                  <a:tcPr/>
                </a:tc>
                <a:extLst>
                  <a:ext uri="{0D108BD9-81ED-4DB2-BD59-A6C34878D82A}">
                    <a16:rowId xmlns:a16="http://schemas.microsoft.com/office/drawing/2014/main" val="2749718913"/>
                  </a:ext>
                </a:extLst>
              </a:tr>
              <a:tr h="342407">
                <a:tc>
                  <a:txBody>
                    <a:bodyPr/>
                    <a:lstStyle/>
                    <a:p>
                      <a:r>
                        <a:rPr lang="fr-BE"/>
                        <a:t>DV </a:t>
                      </a:r>
                      <a:endParaRPr lang="fr-FR"/>
                    </a:p>
                  </a:txBody>
                  <a:tcPr/>
                </a:tc>
                <a:tc>
                  <a:txBody>
                    <a:bodyPr/>
                    <a:lstStyle/>
                    <a:p>
                      <a:r>
                        <a:rPr lang="fr-BE"/>
                        <a:t>Décomptes </a:t>
                      </a:r>
                    </a:p>
                  </a:txBody>
                  <a:tcPr/>
                </a:tc>
                <a:extLst>
                  <a:ext uri="{0D108BD9-81ED-4DB2-BD59-A6C34878D82A}">
                    <a16:rowId xmlns:a16="http://schemas.microsoft.com/office/drawing/2014/main" val="285739398"/>
                  </a:ext>
                </a:extLst>
              </a:tr>
            </a:tbl>
          </a:graphicData>
        </a:graphic>
      </p:graphicFrame>
      <p:pic>
        <p:nvPicPr>
          <p:cNvPr id="3" name="Image 2">
            <a:extLst>
              <a:ext uri="{FF2B5EF4-FFF2-40B4-BE49-F238E27FC236}">
                <a16:creationId xmlns:a16="http://schemas.microsoft.com/office/drawing/2014/main" id="{A593439F-2F1D-D615-CC61-ECF3ED83644A}"/>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4" name="ZoneTexte 3">
            <a:extLst>
              <a:ext uri="{FF2B5EF4-FFF2-40B4-BE49-F238E27FC236}">
                <a16:creationId xmlns:a16="http://schemas.microsoft.com/office/drawing/2014/main" id="{01C1585C-4939-0F48-2614-8A273FFB9DA2}"/>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SISP</a:t>
            </a:r>
            <a:endParaRPr lang="fr-FR" sz="1800"/>
          </a:p>
        </p:txBody>
      </p:sp>
      <p:sp>
        <p:nvSpPr>
          <p:cNvPr id="5" name="ZoneTexte 4">
            <a:extLst>
              <a:ext uri="{FF2B5EF4-FFF2-40B4-BE49-F238E27FC236}">
                <a16:creationId xmlns:a16="http://schemas.microsoft.com/office/drawing/2014/main" id="{E7497E8E-AE08-F98E-8EAA-E5C31C68F699}"/>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ENTR</a:t>
            </a:r>
            <a:endParaRPr lang="fr-FR" sz="1800"/>
          </a:p>
        </p:txBody>
      </p:sp>
      <p:sp>
        <p:nvSpPr>
          <p:cNvPr id="6" name="ZoneTexte 5">
            <a:extLst>
              <a:ext uri="{FF2B5EF4-FFF2-40B4-BE49-F238E27FC236}">
                <a16:creationId xmlns:a16="http://schemas.microsoft.com/office/drawing/2014/main" id="{EB6CC9DD-0940-44EE-0252-D7970B2FB56C}"/>
              </a:ext>
            </a:extLst>
          </p:cNvPr>
          <p:cNvSpPr txBox="1"/>
          <p:nvPr/>
        </p:nvSpPr>
        <p:spPr>
          <a:xfrm>
            <a:off x="4615548" y="6066854"/>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Autre</a:t>
            </a:r>
            <a:endParaRPr lang="fr-FR" sz="1800"/>
          </a:p>
        </p:txBody>
      </p:sp>
      <p:cxnSp>
        <p:nvCxnSpPr>
          <p:cNvPr id="7" name="Connecteur droit 6">
            <a:extLst>
              <a:ext uri="{FF2B5EF4-FFF2-40B4-BE49-F238E27FC236}">
                <a16:creationId xmlns:a16="http://schemas.microsoft.com/office/drawing/2014/main" id="{8DCE85A9-43F5-62BE-87A7-F11F7872A4C6}"/>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Tree>
    <p:extLst>
      <p:ext uri="{BB962C8B-B14F-4D97-AF65-F5344CB8AC3E}">
        <p14:creationId xmlns:p14="http://schemas.microsoft.com/office/powerpoint/2010/main" val="4051284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591946B3-C58F-7BAC-6DE3-1FF29D2E4761}"/>
              </a:ext>
            </a:extLst>
          </p:cNvPr>
          <p:cNvSpPr>
            <a:spLocks noGrp="1"/>
          </p:cNvSpPr>
          <p:nvPr>
            <p:ph type="title"/>
          </p:nvPr>
        </p:nvSpPr>
        <p:spPr>
          <a:xfrm>
            <a:off x="1071782" y="1716701"/>
            <a:ext cx="7505289" cy="971544"/>
          </a:xfrm>
        </p:spPr>
        <p:txBody>
          <a:bodyPr>
            <a:noAutofit/>
          </a:bodyPr>
          <a:lstStyle/>
          <a:p>
            <a:r>
              <a:rPr lang="fr-BE" sz="3600" u="sng" dirty="0">
                <a:solidFill>
                  <a:srgbClr val="00A4B5"/>
                </a:solidFill>
                <a:latin typeface="Omnes Semibold Roman"/>
                <a:hlinkClick r:id="rId2"/>
              </a:rPr>
              <a:t>Annexe III.A3 </a:t>
            </a:r>
            <a:r>
              <a:rPr lang="fr-BE" sz="3600" u="sng" dirty="0">
                <a:solidFill>
                  <a:srgbClr val="00A4B5"/>
                </a:solidFill>
                <a:latin typeface="Omnes Semibold Roman"/>
              </a:rPr>
              <a:t>– « Charte d’intervention des entreprises »</a:t>
            </a:r>
            <a:endParaRPr lang="fr-FR" sz="3600" u="sng" dirty="0">
              <a:solidFill>
                <a:srgbClr val="00A4B5"/>
              </a:solidFill>
              <a:latin typeface="Omnes Semibold Roman"/>
            </a:endParaRPr>
          </a:p>
        </p:txBody>
      </p:sp>
      <p:sp>
        <p:nvSpPr>
          <p:cNvPr id="6" name="ZoneTexte 5">
            <a:extLst>
              <a:ext uri="{FF2B5EF4-FFF2-40B4-BE49-F238E27FC236}">
                <a16:creationId xmlns:a16="http://schemas.microsoft.com/office/drawing/2014/main" id="{7E53099B-BF96-FDC0-5B71-67FDE0705EDB}"/>
              </a:ext>
            </a:extLst>
          </p:cNvPr>
          <p:cNvSpPr txBox="1"/>
          <p:nvPr/>
        </p:nvSpPr>
        <p:spPr>
          <a:xfrm>
            <a:off x="1069228" y="3428090"/>
            <a:ext cx="5939956"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200" b="1">
                <a:solidFill>
                  <a:srgbClr val="00A4B5"/>
                </a:solidFill>
                <a:ea typeface="+mn-lt"/>
                <a:cs typeface="+mn-lt"/>
              </a:rPr>
              <a:t>(X) </a:t>
            </a:r>
            <a:r>
              <a:rPr lang="fr-BE" sz="1200">
                <a:solidFill>
                  <a:srgbClr val="205B7B"/>
                </a:solidFill>
                <a:ea typeface="+mn-lt"/>
                <a:cs typeface="+mn-lt"/>
              </a:rPr>
              <a:t>Présentation de la « Charte d’intervention des entreprises »</a:t>
            </a:r>
            <a:r>
              <a:rPr lang="fr-BE" sz="1200" b="1">
                <a:solidFill>
                  <a:srgbClr val="00A4B5"/>
                </a:solidFill>
                <a:ea typeface="+mn-lt"/>
                <a:cs typeface="+mn-lt"/>
              </a:rPr>
              <a:t> </a:t>
            </a:r>
            <a:endParaRPr lang="fr-FR" sz="1200" b="1">
              <a:solidFill>
                <a:srgbClr val="00A4B5"/>
              </a:solidFill>
              <a:ea typeface="+mn-lt"/>
              <a:cs typeface="+mn-lt"/>
            </a:endParaRPr>
          </a:p>
          <a:p>
            <a:r>
              <a:rPr lang="fr-FR" sz="1200" b="1">
                <a:solidFill>
                  <a:srgbClr val="00A4B5"/>
                </a:solidFill>
                <a:ea typeface="+mn-lt"/>
                <a:cs typeface="+mn-lt"/>
              </a:rPr>
              <a:t>(X) </a:t>
            </a:r>
            <a:r>
              <a:rPr lang="fr-BE" sz="1200">
                <a:solidFill>
                  <a:srgbClr val="205B7B"/>
                </a:solidFill>
                <a:ea typeface="+mn-lt"/>
                <a:cs typeface="+mn-lt"/>
              </a:rPr>
              <a:t>Signature symbolique de la « Charte d’intervention des entreprises » </a:t>
            </a:r>
            <a:endParaRPr lang="fr-BE"/>
          </a:p>
          <a:p>
            <a:endParaRPr lang="fr-BE" sz="1200">
              <a:solidFill>
                <a:srgbClr val="205B7B"/>
              </a:solidFill>
              <a:latin typeface="Omnes Regular Roman"/>
            </a:endParaRPr>
          </a:p>
          <a:p>
            <a:endParaRPr lang="fr-BE" sz="1200">
              <a:solidFill>
                <a:srgbClr val="205B7B"/>
              </a:solidFill>
              <a:latin typeface="Omnes Regular Roman"/>
            </a:endParaRPr>
          </a:p>
        </p:txBody>
      </p:sp>
      <p:pic>
        <p:nvPicPr>
          <p:cNvPr id="3" name="Image 2" descr="Une image contenant texte, Police, Graphique, capture d’écran&#10;&#10;Description générée automatiquement">
            <a:extLst>
              <a:ext uri="{FF2B5EF4-FFF2-40B4-BE49-F238E27FC236}">
                <a16:creationId xmlns:a16="http://schemas.microsoft.com/office/drawing/2014/main" id="{4E68A119-FD71-0C32-F8D0-2C3BE004C09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7" name="ZoneTexte 6">
            <a:extLst>
              <a:ext uri="{FF2B5EF4-FFF2-40B4-BE49-F238E27FC236}">
                <a16:creationId xmlns:a16="http://schemas.microsoft.com/office/drawing/2014/main" id="{7C726320-DBBB-4862-702C-20F8A7FF2823}"/>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SISP</a:t>
            </a:r>
            <a:endParaRPr lang="fr-FR" sz="1800"/>
          </a:p>
        </p:txBody>
      </p:sp>
      <p:sp>
        <p:nvSpPr>
          <p:cNvPr id="9" name="ZoneTexte 8">
            <a:extLst>
              <a:ext uri="{FF2B5EF4-FFF2-40B4-BE49-F238E27FC236}">
                <a16:creationId xmlns:a16="http://schemas.microsoft.com/office/drawing/2014/main" id="{041E35B5-A576-39F0-6DF7-D084443CB1B8}"/>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ENTR</a:t>
            </a:r>
            <a:endParaRPr lang="fr-FR" sz="1800"/>
          </a:p>
        </p:txBody>
      </p:sp>
      <p:sp>
        <p:nvSpPr>
          <p:cNvPr id="11" name="ZoneTexte 10">
            <a:extLst>
              <a:ext uri="{FF2B5EF4-FFF2-40B4-BE49-F238E27FC236}">
                <a16:creationId xmlns:a16="http://schemas.microsoft.com/office/drawing/2014/main" id="{3DC9A78C-B406-4F70-C24B-EC243A22590E}"/>
              </a:ext>
            </a:extLst>
          </p:cNvPr>
          <p:cNvSpPr txBox="1"/>
          <p:nvPr/>
        </p:nvSpPr>
        <p:spPr>
          <a:xfrm>
            <a:off x="4615548" y="6066854"/>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Autre</a:t>
            </a:r>
            <a:endParaRPr lang="fr-FR" sz="1800"/>
          </a:p>
        </p:txBody>
      </p:sp>
      <p:cxnSp>
        <p:nvCxnSpPr>
          <p:cNvPr id="13" name="Connecteur droit 12">
            <a:extLst>
              <a:ext uri="{FF2B5EF4-FFF2-40B4-BE49-F238E27FC236}">
                <a16:creationId xmlns:a16="http://schemas.microsoft.com/office/drawing/2014/main" id="{9903F0EC-18BE-BEB0-D66D-00297A7720A4}"/>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pic>
        <p:nvPicPr>
          <p:cNvPr id="2" name="Image 1" descr="Une image contenant conception&#10;&#10;Description générée automatiquement">
            <a:extLst>
              <a:ext uri="{FF2B5EF4-FFF2-40B4-BE49-F238E27FC236}">
                <a16:creationId xmlns:a16="http://schemas.microsoft.com/office/drawing/2014/main" id="{E31A7A5B-C647-AB97-7217-C2812B6371C5}"/>
              </a:ext>
            </a:extLst>
          </p:cNvPr>
          <p:cNvPicPr>
            <a:picLocks noChangeAspect="1"/>
          </p:cNvPicPr>
          <p:nvPr/>
        </p:nvPicPr>
        <p:blipFill>
          <a:blip r:embed="rId4"/>
          <a:stretch>
            <a:fillRect/>
          </a:stretch>
        </p:blipFill>
        <p:spPr>
          <a:xfrm>
            <a:off x="-2692" y="1036"/>
            <a:ext cx="1080000" cy="1162193"/>
          </a:xfrm>
          <a:prstGeom prst="rect">
            <a:avLst/>
          </a:prstGeom>
        </p:spPr>
      </p:pic>
    </p:spTree>
    <p:extLst>
      <p:ext uri="{BB962C8B-B14F-4D97-AF65-F5344CB8AC3E}">
        <p14:creationId xmlns:p14="http://schemas.microsoft.com/office/powerpoint/2010/main" val="2614821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591946B3-C58F-7BAC-6DE3-1FF29D2E4761}"/>
              </a:ext>
            </a:extLst>
          </p:cNvPr>
          <p:cNvSpPr>
            <a:spLocks noGrp="1"/>
          </p:cNvSpPr>
          <p:nvPr>
            <p:ph type="title"/>
          </p:nvPr>
        </p:nvSpPr>
        <p:spPr>
          <a:xfrm>
            <a:off x="803561" y="1808377"/>
            <a:ext cx="7623973" cy="971544"/>
          </a:xfrm>
        </p:spPr>
        <p:txBody>
          <a:bodyPr>
            <a:noAutofit/>
          </a:bodyPr>
          <a:lstStyle/>
          <a:p>
            <a:r>
              <a:rPr lang="fr-BE" sz="3600" u="sng" dirty="0">
                <a:solidFill>
                  <a:srgbClr val="00A4B5"/>
                </a:solidFill>
                <a:latin typeface="Omnes Semibold Roman"/>
                <a:hlinkClick r:id="rId2"/>
              </a:rPr>
              <a:t>Annexe III.A2</a:t>
            </a:r>
            <a:br>
              <a:rPr lang="fr-BE" sz="3600" u="sng" dirty="0">
                <a:solidFill>
                  <a:srgbClr val="00A4B5"/>
                </a:solidFill>
                <a:latin typeface="Omnes Semibold Roman"/>
              </a:rPr>
            </a:br>
            <a:r>
              <a:rPr lang="fr-BE" sz="3600" u="sng" dirty="0">
                <a:solidFill>
                  <a:srgbClr val="00A4B5"/>
                </a:solidFill>
                <a:latin typeface="Omnes Semibold Roman"/>
              </a:rPr>
              <a:t> « Gestion de travaux en Milieu Habité »</a:t>
            </a:r>
            <a:endParaRPr lang="fr-FR" sz="3600" u="sng" dirty="0">
              <a:solidFill>
                <a:srgbClr val="00A4B5"/>
              </a:solidFill>
              <a:latin typeface="Omnes Semibold Roman"/>
            </a:endParaRPr>
          </a:p>
        </p:txBody>
      </p:sp>
      <p:sp>
        <p:nvSpPr>
          <p:cNvPr id="6" name="ZoneTexte 5">
            <a:extLst>
              <a:ext uri="{FF2B5EF4-FFF2-40B4-BE49-F238E27FC236}">
                <a16:creationId xmlns:a16="http://schemas.microsoft.com/office/drawing/2014/main" id="{7E53099B-BF96-FDC0-5B71-67FDE0705EDB}"/>
              </a:ext>
            </a:extLst>
          </p:cNvPr>
          <p:cNvSpPr txBox="1"/>
          <p:nvPr/>
        </p:nvSpPr>
        <p:spPr>
          <a:xfrm>
            <a:off x="1075129" y="3430467"/>
            <a:ext cx="5939956"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200" b="1" dirty="0">
                <a:solidFill>
                  <a:srgbClr val="00A4B5"/>
                </a:solidFill>
                <a:ea typeface="+mn-lt"/>
                <a:cs typeface="+mn-lt"/>
              </a:rPr>
              <a:t>(X) </a:t>
            </a:r>
            <a:r>
              <a:rPr lang="fr-BE" sz="1200" dirty="0">
                <a:solidFill>
                  <a:srgbClr val="205B7B"/>
                </a:solidFill>
                <a:ea typeface="+mn-lt"/>
                <a:cs typeface="+mn-lt"/>
              </a:rPr>
              <a:t>Présentation de l' Annexe Gestion de travaux en Milieu Habité</a:t>
            </a:r>
            <a:r>
              <a:rPr lang="fr-BE" sz="1200" b="1" dirty="0">
                <a:solidFill>
                  <a:srgbClr val="00A4B5"/>
                </a:solidFill>
                <a:ea typeface="+mn-lt"/>
                <a:cs typeface="+mn-lt"/>
              </a:rPr>
              <a:t> </a:t>
            </a:r>
            <a:endParaRPr lang="fr-FR" sz="1200" b="1" dirty="0">
              <a:solidFill>
                <a:srgbClr val="00A4B5"/>
              </a:solidFill>
              <a:ea typeface="+mn-lt"/>
              <a:cs typeface="+mn-lt"/>
            </a:endParaRPr>
          </a:p>
          <a:p>
            <a:endParaRPr lang="fr-BE" sz="1200" dirty="0">
              <a:solidFill>
                <a:srgbClr val="205B7B"/>
              </a:solidFill>
            </a:endParaRPr>
          </a:p>
          <a:p>
            <a:endParaRPr lang="fr-BE" sz="1200" dirty="0">
              <a:solidFill>
                <a:srgbClr val="205B7B"/>
              </a:solidFill>
              <a:latin typeface="Omnes Regular Roman"/>
            </a:endParaRPr>
          </a:p>
          <a:p>
            <a:endParaRPr lang="fr-BE" sz="1200" dirty="0">
              <a:solidFill>
                <a:srgbClr val="205B7B"/>
              </a:solidFill>
              <a:latin typeface="Omnes Regular Roman"/>
            </a:endParaRPr>
          </a:p>
        </p:txBody>
      </p:sp>
      <p:pic>
        <p:nvPicPr>
          <p:cNvPr id="3" name="Image 2" descr="Une image contenant texte, Police, Graphique, capture d’écran&#10;&#10;Description générée automatiquement">
            <a:extLst>
              <a:ext uri="{FF2B5EF4-FFF2-40B4-BE49-F238E27FC236}">
                <a16:creationId xmlns:a16="http://schemas.microsoft.com/office/drawing/2014/main" id="{EABF9F2D-E1D0-5829-D258-85F18D065534}"/>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7" name="ZoneTexte 6">
            <a:extLst>
              <a:ext uri="{FF2B5EF4-FFF2-40B4-BE49-F238E27FC236}">
                <a16:creationId xmlns:a16="http://schemas.microsoft.com/office/drawing/2014/main" id="{6F286975-E5B5-8E1D-8B2B-3494F6CB1E55}"/>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SISP</a:t>
            </a:r>
            <a:endParaRPr lang="fr-FR" sz="1800"/>
          </a:p>
        </p:txBody>
      </p:sp>
      <p:sp>
        <p:nvSpPr>
          <p:cNvPr id="9" name="ZoneTexte 8">
            <a:extLst>
              <a:ext uri="{FF2B5EF4-FFF2-40B4-BE49-F238E27FC236}">
                <a16:creationId xmlns:a16="http://schemas.microsoft.com/office/drawing/2014/main" id="{9F57F049-3DE2-4426-F0AE-F5DE139194FC}"/>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ENTR</a:t>
            </a:r>
            <a:endParaRPr lang="fr-FR" sz="1800"/>
          </a:p>
        </p:txBody>
      </p:sp>
      <p:sp>
        <p:nvSpPr>
          <p:cNvPr id="11" name="ZoneTexte 10">
            <a:extLst>
              <a:ext uri="{FF2B5EF4-FFF2-40B4-BE49-F238E27FC236}">
                <a16:creationId xmlns:a16="http://schemas.microsoft.com/office/drawing/2014/main" id="{B3945313-610E-0F0F-4117-694E7D757A29}"/>
              </a:ext>
            </a:extLst>
          </p:cNvPr>
          <p:cNvSpPr txBox="1"/>
          <p:nvPr/>
        </p:nvSpPr>
        <p:spPr>
          <a:xfrm>
            <a:off x="4615548" y="6066854"/>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Autre</a:t>
            </a:r>
            <a:endParaRPr lang="fr-FR" sz="1800"/>
          </a:p>
        </p:txBody>
      </p:sp>
      <p:cxnSp>
        <p:nvCxnSpPr>
          <p:cNvPr id="13" name="Connecteur droit 12">
            <a:extLst>
              <a:ext uri="{FF2B5EF4-FFF2-40B4-BE49-F238E27FC236}">
                <a16:creationId xmlns:a16="http://schemas.microsoft.com/office/drawing/2014/main" id="{5D85A901-C821-BB00-51BA-A06767ED3C34}"/>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pic>
        <p:nvPicPr>
          <p:cNvPr id="2" name="Image 1" descr="Une image contenant conception&#10;&#10;Description générée automatiquement">
            <a:extLst>
              <a:ext uri="{FF2B5EF4-FFF2-40B4-BE49-F238E27FC236}">
                <a16:creationId xmlns:a16="http://schemas.microsoft.com/office/drawing/2014/main" id="{EAC1CFD7-BA56-C6DE-388B-4B28A04FBEAF}"/>
              </a:ext>
            </a:extLst>
          </p:cNvPr>
          <p:cNvPicPr>
            <a:picLocks noChangeAspect="1"/>
          </p:cNvPicPr>
          <p:nvPr/>
        </p:nvPicPr>
        <p:blipFill>
          <a:blip r:embed="rId4"/>
          <a:stretch>
            <a:fillRect/>
          </a:stretch>
        </p:blipFill>
        <p:spPr>
          <a:xfrm>
            <a:off x="-2692" y="1036"/>
            <a:ext cx="1080000" cy="1162193"/>
          </a:xfrm>
          <a:prstGeom prst="rect">
            <a:avLst/>
          </a:prstGeom>
        </p:spPr>
      </p:pic>
    </p:spTree>
    <p:extLst>
      <p:ext uri="{BB962C8B-B14F-4D97-AF65-F5344CB8AC3E}">
        <p14:creationId xmlns:p14="http://schemas.microsoft.com/office/powerpoint/2010/main" val="3957239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591946B3-C58F-7BAC-6DE3-1FF29D2E4761}"/>
              </a:ext>
            </a:extLst>
          </p:cNvPr>
          <p:cNvSpPr>
            <a:spLocks noGrp="1"/>
          </p:cNvSpPr>
          <p:nvPr>
            <p:ph type="title"/>
          </p:nvPr>
        </p:nvSpPr>
        <p:spPr>
          <a:xfrm>
            <a:off x="1070991" y="1624477"/>
            <a:ext cx="6995120" cy="971544"/>
          </a:xfrm>
        </p:spPr>
        <p:txBody>
          <a:bodyPr>
            <a:normAutofit fontScale="90000"/>
          </a:bodyPr>
          <a:lstStyle/>
          <a:p>
            <a:r>
              <a:rPr lang="fr-BE" sz="3600" u="sng" dirty="0">
                <a:solidFill>
                  <a:srgbClr val="00A4B5"/>
                </a:solidFill>
                <a:latin typeface="Omnes Semibold Roman"/>
                <a:hlinkClick r:id="rId2"/>
              </a:rPr>
              <a:t>Annexe III.A1 et A1bis </a:t>
            </a:r>
            <a:r>
              <a:rPr lang="fr-BE" sz="3600" u="sng" dirty="0">
                <a:solidFill>
                  <a:srgbClr val="00A4B5"/>
                </a:solidFill>
                <a:latin typeface="Omnes Semibold Roman"/>
              </a:rPr>
              <a:t>« Clauses RGPD »</a:t>
            </a:r>
            <a:endParaRPr lang="fr-FR" dirty="0"/>
          </a:p>
        </p:txBody>
      </p:sp>
      <p:sp>
        <p:nvSpPr>
          <p:cNvPr id="6" name="ZoneTexte 5">
            <a:extLst>
              <a:ext uri="{FF2B5EF4-FFF2-40B4-BE49-F238E27FC236}">
                <a16:creationId xmlns:a16="http://schemas.microsoft.com/office/drawing/2014/main" id="{7E53099B-BF96-FDC0-5B71-67FDE0705EDB}"/>
              </a:ext>
            </a:extLst>
          </p:cNvPr>
          <p:cNvSpPr txBox="1"/>
          <p:nvPr/>
        </p:nvSpPr>
        <p:spPr>
          <a:xfrm>
            <a:off x="1067684" y="3014765"/>
            <a:ext cx="5939956"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200" b="1" dirty="0">
                <a:solidFill>
                  <a:srgbClr val="00A4B5"/>
                </a:solidFill>
                <a:ea typeface="+mn-lt"/>
                <a:cs typeface="+mn-lt"/>
              </a:rPr>
              <a:t>(X) </a:t>
            </a:r>
            <a:r>
              <a:rPr lang="fr-BE" sz="1200" dirty="0">
                <a:solidFill>
                  <a:srgbClr val="205B7B"/>
                </a:solidFill>
                <a:ea typeface="+mn-lt"/>
                <a:cs typeface="+mn-lt"/>
              </a:rPr>
              <a:t>Présentation de la « Charte d’intervention des entreprises »</a:t>
            </a:r>
            <a:r>
              <a:rPr lang="fr-BE" sz="1200" b="1" dirty="0">
                <a:solidFill>
                  <a:srgbClr val="00A4B5"/>
                </a:solidFill>
                <a:ea typeface="+mn-lt"/>
                <a:cs typeface="+mn-lt"/>
              </a:rPr>
              <a:t> </a:t>
            </a:r>
            <a:endParaRPr lang="fr-FR" sz="1200" b="1" dirty="0">
              <a:solidFill>
                <a:srgbClr val="00A4B5"/>
              </a:solidFill>
              <a:ea typeface="+mn-lt"/>
              <a:cs typeface="+mn-lt"/>
            </a:endParaRPr>
          </a:p>
          <a:p>
            <a:endParaRPr lang="fr-BE" sz="1200" dirty="0">
              <a:solidFill>
                <a:srgbClr val="205B7B"/>
              </a:solidFill>
            </a:endParaRPr>
          </a:p>
          <a:p>
            <a:endParaRPr lang="fr-BE" sz="1200" dirty="0">
              <a:solidFill>
                <a:srgbClr val="205B7B"/>
              </a:solidFill>
              <a:latin typeface="Omnes Regular Roman"/>
            </a:endParaRPr>
          </a:p>
          <a:p>
            <a:endParaRPr lang="fr-BE" sz="1200" dirty="0">
              <a:solidFill>
                <a:srgbClr val="205B7B"/>
              </a:solidFill>
              <a:latin typeface="Omnes Regular Roman"/>
            </a:endParaRPr>
          </a:p>
        </p:txBody>
      </p:sp>
      <p:pic>
        <p:nvPicPr>
          <p:cNvPr id="3" name="Image 2" descr="Une image contenant texte, Police, Graphique, capture d’écran&#10;&#10;Description générée automatiquement">
            <a:extLst>
              <a:ext uri="{FF2B5EF4-FFF2-40B4-BE49-F238E27FC236}">
                <a16:creationId xmlns:a16="http://schemas.microsoft.com/office/drawing/2014/main" id="{1DBE5A1B-2065-4E19-2665-D1CFEC7BE8C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7" name="ZoneTexte 6">
            <a:extLst>
              <a:ext uri="{FF2B5EF4-FFF2-40B4-BE49-F238E27FC236}">
                <a16:creationId xmlns:a16="http://schemas.microsoft.com/office/drawing/2014/main" id="{6359E562-1491-FB22-8A12-9A7F4D3E2BE0}"/>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SISP</a:t>
            </a:r>
            <a:endParaRPr lang="fr-FR" sz="1800"/>
          </a:p>
        </p:txBody>
      </p:sp>
      <p:sp>
        <p:nvSpPr>
          <p:cNvPr id="9" name="ZoneTexte 8">
            <a:extLst>
              <a:ext uri="{FF2B5EF4-FFF2-40B4-BE49-F238E27FC236}">
                <a16:creationId xmlns:a16="http://schemas.microsoft.com/office/drawing/2014/main" id="{A87ED1DE-11B3-5EEE-8F80-DD0CA5049D9E}"/>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ENTR</a:t>
            </a:r>
            <a:endParaRPr lang="fr-FR" sz="1800"/>
          </a:p>
        </p:txBody>
      </p:sp>
      <p:sp>
        <p:nvSpPr>
          <p:cNvPr id="11" name="ZoneTexte 10">
            <a:extLst>
              <a:ext uri="{FF2B5EF4-FFF2-40B4-BE49-F238E27FC236}">
                <a16:creationId xmlns:a16="http://schemas.microsoft.com/office/drawing/2014/main" id="{D6C9C903-A9A8-A530-1268-7D95748C9424}"/>
              </a:ext>
            </a:extLst>
          </p:cNvPr>
          <p:cNvSpPr txBox="1"/>
          <p:nvPr/>
        </p:nvSpPr>
        <p:spPr>
          <a:xfrm>
            <a:off x="4615548" y="6066854"/>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Autre</a:t>
            </a:r>
            <a:endParaRPr lang="fr-FR" sz="1800"/>
          </a:p>
        </p:txBody>
      </p:sp>
      <p:cxnSp>
        <p:nvCxnSpPr>
          <p:cNvPr id="13" name="Connecteur droit 12">
            <a:extLst>
              <a:ext uri="{FF2B5EF4-FFF2-40B4-BE49-F238E27FC236}">
                <a16:creationId xmlns:a16="http://schemas.microsoft.com/office/drawing/2014/main" id="{C127542F-3D3B-ACB6-7D16-4C67C6625282}"/>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Tree>
    <p:extLst>
      <p:ext uri="{BB962C8B-B14F-4D97-AF65-F5344CB8AC3E}">
        <p14:creationId xmlns:p14="http://schemas.microsoft.com/office/powerpoint/2010/main" val="2578544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591946B3-C58F-7BAC-6DE3-1FF29D2E4761}"/>
              </a:ext>
            </a:extLst>
          </p:cNvPr>
          <p:cNvSpPr>
            <a:spLocks noGrp="1"/>
          </p:cNvSpPr>
          <p:nvPr>
            <p:ph type="title"/>
          </p:nvPr>
        </p:nvSpPr>
        <p:spPr>
          <a:xfrm>
            <a:off x="1070991" y="1713929"/>
            <a:ext cx="6995120" cy="971544"/>
          </a:xfrm>
        </p:spPr>
        <p:txBody>
          <a:bodyPr>
            <a:normAutofit fontScale="90000"/>
          </a:bodyPr>
          <a:lstStyle/>
          <a:p>
            <a:r>
              <a:rPr lang="fr-BE" sz="3600" u="sng" dirty="0">
                <a:solidFill>
                  <a:srgbClr val="00A4B5"/>
                </a:solidFill>
                <a:latin typeface="Omnes Semibold Roman"/>
                <a:hlinkClick r:id="rId2"/>
              </a:rPr>
              <a:t>Annexe III.A4 </a:t>
            </a:r>
            <a:r>
              <a:rPr lang="fr-BE" sz="3600" u="sng" dirty="0">
                <a:solidFill>
                  <a:srgbClr val="00A4B5"/>
                </a:solidFill>
                <a:latin typeface="Omnes Semibold Roman"/>
              </a:rPr>
              <a:t>« Description des rôles »</a:t>
            </a:r>
            <a:endParaRPr lang="fr-FR" dirty="0"/>
          </a:p>
        </p:txBody>
      </p:sp>
      <p:sp>
        <p:nvSpPr>
          <p:cNvPr id="6" name="ZoneTexte 5">
            <a:extLst>
              <a:ext uri="{FF2B5EF4-FFF2-40B4-BE49-F238E27FC236}">
                <a16:creationId xmlns:a16="http://schemas.microsoft.com/office/drawing/2014/main" id="{7E53099B-BF96-FDC0-5B71-67FDE0705EDB}"/>
              </a:ext>
            </a:extLst>
          </p:cNvPr>
          <p:cNvSpPr txBox="1"/>
          <p:nvPr/>
        </p:nvSpPr>
        <p:spPr>
          <a:xfrm>
            <a:off x="1067684" y="3432208"/>
            <a:ext cx="5939956"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200" b="1">
                <a:solidFill>
                  <a:srgbClr val="00A4B5"/>
                </a:solidFill>
                <a:ea typeface="+mn-lt"/>
                <a:cs typeface="+mn-lt"/>
              </a:rPr>
              <a:t>(X) </a:t>
            </a:r>
            <a:r>
              <a:rPr lang="fr-BE" sz="1200">
                <a:solidFill>
                  <a:srgbClr val="205B7B"/>
                </a:solidFill>
                <a:ea typeface="+mn-lt"/>
                <a:cs typeface="+mn-lt"/>
              </a:rPr>
              <a:t>Présentation du « </a:t>
            </a:r>
            <a:r>
              <a:rPr lang="fr-BE" sz="1200" b="1">
                <a:solidFill>
                  <a:srgbClr val="205B7B"/>
                </a:solidFill>
                <a:ea typeface="+mn-lt"/>
                <a:cs typeface="+mn-lt"/>
              </a:rPr>
              <a:t>Schéma des rôles</a:t>
            </a:r>
            <a:r>
              <a:rPr lang="fr-BE" sz="1200">
                <a:solidFill>
                  <a:srgbClr val="205B7B"/>
                </a:solidFill>
                <a:ea typeface="+mn-lt"/>
                <a:cs typeface="+mn-lt"/>
              </a:rPr>
              <a:t> »</a:t>
            </a:r>
            <a:r>
              <a:rPr lang="fr-BE" sz="1200" b="1">
                <a:solidFill>
                  <a:srgbClr val="00A4B5"/>
                </a:solidFill>
                <a:ea typeface="+mn-lt"/>
                <a:cs typeface="+mn-lt"/>
              </a:rPr>
              <a:t> </a:t>
            </a:r>
            <a:endParaRPr lang="fr-FR" sz="1200" b="1">
              <a:solidFill>
                <a:srgbClr val="00A4B5"/>
              </a:solidFill>
              <a:ea typeface="+mn-lt"/>
              <a:cs typeface="+mn-lt"/>
            </a:endParaRPr>
          </a:p>
          <a:p>
            <a:r>
              <a:rPr lang="fr-FR" sz="1200" b="1">
                <a:solidFill>
                  <a:srgbClr val="00A4B5"/>
                </a:solidFill>
              </a:rPr>
              <a:t>(X) </a:t>
            </a:r>
            <a:r>
              <a:rPr lang="fr-BE" sz="1200">
                <a:solidFill>
                  <a:srgbClr val="205B7B"/>
                </a:solidFill>
              </a:rPr>
              <a:t>Identification des personnes de contact </a:t>
            </a:r>
            <a:endParaRPr lang="fr-BE"/>
          </a:p>
          <a:p>
            <a:endParaRPr lang="fr-BE" sz="1200">
              <a:solidFill>
                <a:srgbClr val="205B7B"/>
              </a:solidFill>
              <a:latin typeface="Omnes Regular Roman"/>
            </a:endParaRPr>
          </a:p>
          <a:p>
            <a:endParaRPr lang="fr-BE" sz="1200">
              <a:solidFill>
                <a:srgbClr val="205B7B"/>
              </a:solidFill>
              <a:latin typeface="Omnes Regular Roman"/>
            </a:endParaRPr>
          </a:p>
        </p:txBody>
      </p:sp>
      <p:pic>
        <p:nvPicPr>
          <p:cNvPr id="3" name="Image 2" descr="Une image contenant texte, Police, Graphique, capture d’écran&#10;&#10;Description générée automatiquement">
            <a:extLst>
              <a:ext uri="{FF2B5EF4-FFF2-40B4-BE49-F238E27FC236}">
                <a16:creationId xmlns:a16="http://schemas.microsoft.com/office/drawing/2014/main" id="{C1ED968E-0C56-34A3-6245-06FA42C0911E}"/>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7" name="ZoneTexte 6">
            <a:extLst>
              <a:ext uri="{FF2B5EF4-FFF2-40B4-BE49-F238E27FC236}">
                <a16:creationId xmlns:a16="http://schemas.microsoft.com/office/drawing/2014/main" id="{ED336AE5-B2A0-19D1-4DE0-5F93CA0CE4AE}"/>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SISP</a:t>
            </a:r>
            <a:endParaRPr lang="fr-FR" sz="1800"/>
          </a:p>
        </p:txBody>
      </p:sp>
      <p:sp>
        <p:nvSpPr>
          <p:cNvPr id="9" name="ZoneTexte 8">
            <a:extLst>
              <a:ext uri="{FF2B5EF4-FFF2-40B4-BE49-F238E27FC236}">
                <a16:creationId xmlns:a16="http://schemas.microsoft.com/office/drawing/2014/main" id="{1D63D217-3696-C2FE-0E7C-C393F129C06E}"/>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ENTR</a:t>
            </a:r>
            <a:endParaRPr lang="fr-FR" sz="1800"/>
          </a:p>
        </p:txBody>
      </p:sp>
      <p:sp>
        <p:nvSpPr>
          <p:cNvPr id="11" name="ZoneTexte 10">
            <a:extLst>
              <a:ext uri="{FF2B5EF4-FFF2-40B4-BE49-F238E27FC236}">
                <a16:creationId xmlns:a16="http://schemas.microsoft.com/office/drawing/2014/main" id="{CFFBC6E3-FD87-0DFF-41B3-D9D4ABCE416C}"/>
              </a:ext>
            </a:extLst>
          </p:cNvPr>
          <p:cNvSpPr txBox="1"/>
          <p:nvPr/>
        </p:nvSpPr>
        <p:spPr>
          <a:xfrm>
            <a:off x="4615548" y="6066854"/>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Autre</a:t>
            </a:r>
            <a:endParaRPr lang="fr-FR" sz="1800"/>
          </a:p>
        </p:txBody>
      </p:sp>
      <p:cxnSp>
        <p:nvCxnSpPr>
          <p:cNvPr id="13" name="Connecteur droit 12">
            <a:extLst>
              <a:ext uri="{FF2B5EF4-FFF2-40B4-BE49-F238E27FC236}">
                <a16:creationId xmlns:a16="http://schemas.microsoft.com/office/drawing/2014/main" id="{CC96B03E-B371-F965-F8D4-B28004B6EB79}"/>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pic>
        <p:nvPicPr>
          <p:cNvPr id="2" name="Image 1" descr="Une image contenant conception&#10;&#10;Description générée automatiquement">
            <a:extLst>
              <a:ext uri="{FF2B5EF4-FFF2-40B4-BE49-F238E27FC236}">
                <a16:creationId xmlns:a16="http://schemas.microsoft.com/office/drawing/2014/main" id="{6843EC6B-2664-C02E-2803-E63F919B0D49}"/>
              </a:ext>
            </a:extLst>
          </p:cNvPr>
          <p:cNvPicPr>
            <a:picLocks noChangeAspect="1"/>
          </p:cNvPicPr>
          <p:nvPr/>
        </p:nvPicPr>
        <p:blipFill>
          <a:blip r:embed="rId4"/>
          <a:stretch>
            <a:fillRect/>
          </a:stretch>
        </p:blipFill>
        <p:spPr>
          <a:xfrm>
            <a:off x="-2692" y="1036"/>
            <a:ext cx="1080000" cy="1162193"/>
          </a:xfrm>
          <a:prstGeom prst="rect">
            <a:avLst/>
          </a:prstGeom>
        </p:spPr>
      </p:pic>
    </p:spTree>
    <p:extLst>
      <p:ext uri="{BB962C8B-B14F-4D97-AF65-F5344CB8AC3E}">
        <p14:creationId xmlns:p14="http://schemas.microsoft.com/office/powerpoint/2010/main" val="22602733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ZoneTexte 13"/>
          <p:cNvSpPr txBox="1"/>
          <p:nvPr/>
        </p:nvSpPr>
        <p:spPr>
          <a:xfrm>
            <a:off x="827584" y="1772816"/>
            <a:ext cx="7403046" cy="3170099"/>
          </a:xfrm>
          <a:prstGeom prst="rect">
            <a:avLst/>
          </a:prstGeom>
          <a:noFill/>
        </p:spPr>
        <p:txBody>
          <a:bodyPr wrap="square" rtlCol="0">
            <a:spAutoFit/>
          </a:bodyPr>
          <a:lstStyle/>
          <a:p>
            <a:pPr marL="285750" indent="-285750">
              <a:buFont typeface="Wingdings" panose="05000000000000000000" pitchFamily="2" charset="2"/>
              <a:buChar char="Ø"/>
            </a:pPr>
            <a:r>
              <a:rPr lang="fr-FR" b="1">
                <a:solidFill>
                  <a:srgbClr val="205B7B"/>
                </a:solidFill>
                <a:latin typeface="Omnes Regular Roman" charset="0"/>
              </a:rPr>
              <a:t>Mails : </a:t>
            </a:r>
          </a:p>
          <a:p>
            <a:r>
              <a:rPr lang="fr-FR" sz="1200">
                <a:latin typeface="Omnes Regular Roman" charset="0"/>
                <a:ea typeface="Omnes Regular Roman" charset="0"/>
                <a:cs typeface="Omnes Regular Roman" charset="0"/>
              </a:rPr>
              <a:t>L’ensemble des personnes ci-dessous doivent être dans les échanges de mails (sauf indication contraire) :</a:t>
            </a:r>
          </a:p>
          <a:p>
            <a:pPr marL="285750" indent="-285750">
              <a:buFont typeface="Arial" panose="020B0604020202020204" pitchFamily="34" charset="0"/>
              <a:buChar char="•"/>
            </a:pPr>
            <a:r>
              <a:rPr lang="fr-FR" sz="1200">
                <a:solidFill>
                  <a:srgbClr val="0070C0"/>
                </a:solidFill>
                <a:latin typeface="Omnes Regular Roman" charset="0"/>
                <a:hlinkClick r:id="rId2">
                  <a:extLst>
                    <a:ext uri="{A12FA001-AC4F-418D-AE19-62706E023703}">
                      <ahyp:hlinkClr xmlns:ahyp="http://schemas.microsoft.com/office/drawing/2018/hyperlinkcolor" val="tx"/>
                    </a:ext>
                  </a:extLst>
                </a:hlinkClick>
              </a:rPr>
              <a:t>[architecte]@slrb.brussels</a:t>
            </a:r>
            <a:r>
              <a:rPr lang="fr-FR" sz="1200">
                <a:solidFill>
                  <a:srgbClr val="0070C0"/>
                </a:solidFill>
                <a:latin typeface="Omnes Regular Roman" charset="0"/>
              </a:rPr>
              <a:t> ; [inspecteur]</a:t>
            </a:r>
            <a:r>
              <a:rPr lang="fr-FR" sz="1200">
                <a:solidFill>
                  <a:srgbClr val="0070C0"/>
                </a:solidFill>
                <a:latin typeface="Omnes Regular Roman" charset="0"/>
                <a:hlinkClick r:id="rId3">
                  <a:extLst>
                    <a:ext uri="{A12FA001-AC4F-418D-AE19-62706E023703}">
                      <ahyp:hlinkClr xmlns:ahyp="http://schemas.microsoft.com/office/drawing/2018/hyperlinkcolor" val="tx"/>
                    </a:ext>
                  </a:extLst>
                </a:hlinkClick>
              </a:rPr>
              <a:t>@slrb.brussels</a:t>
            </a:r>
            <a:r>
              <a:rPr lang="fr-FR" sz="1200">
                <a:solidFill>
                  <a:srgbClr val="0070C0"/>
                </a:solidFill>
                <a:latin typeface="Omnes Regular Roman" charset="0"/>
              </a:rPr>
              <a:t> ;</a:t>
            </a:r>
          </a:p>
          <a:p>
            <a:pPr marL="285750" indent="-285750">
              <a:buFont typeface="Arial" panose="020B0604020202020204" pitchFamily="34" charset="0"/>
              <a:buChar char="•"/>
            </a:pPr>
            <a:r>
              <a:rPr lang="fr-FR" sz="1200">
                <a:solidFill>
                  <a:srgbClr val="0070C0"/>
                </a:solidFill>
                <a:latin typeface="Omnes Regular Roman" charset="0"/>
              </a:rPr>
              <a:t>SLRB – Référent Architecte : copie des PV de chantier ; </a:t>
            </a:r>
            <a:endParaRPr lang="fr-BE" sz="1200">
              <a:solidFill>
                <a:srgbClr val="0070C0"/>
              </a:solidFill>
              <a:latin typeface="Omnes Regular Roman" charset="0"/>
            </a:endParaRPr>
          </a:p>
          <a:p>
            <a:pPr marL="285750" indent="-285750">
              <a:buFont typeface="Wingdings" panose="05000000000000000000" pitchFamily="2" charset="2"/>
              <a:buChar char="Ø"/>
            </a:pPr>
            <a:endParaRPr lang="fr-FR" b="1">
              <a:solidFill>
                <a:srgbClr val="00A4B5"/>
              </a:solidFill>
              <a:latin typeface="Omnes Regular Roman" charset="0"/>
            </a:endParaRPr>
          </a:p>
          <a:p>
            <a:pPr marL="285750" indent="-285750">
              <a:buFont typeface="Wingdings" panose="05000000000000000000" pitchFamily="2" charset="2"/>
              <a:buChar char="Ø"/>
            </a:pPr>
            <a:r>
              <a:rPr lang="fr-FR" b="1">
                <a:solidFill>
                  <a:srgbClr val="205B7B"/>
                </a:solidFill>
                <a:latin typeface="Omnes Regular Roman" charset="0"/>
              </a:rPr>
              <a:t>Partage des documents : </a:t>
            </a:r>
          </a:p>
          <a:p>
            <a:r>
              <a:rPr lang="fr-FR" sz="1200">
                <a:latin typeface="Omnes Regular Roman" charset="0"/>
              </a:rPr>
              <a:t>à charge de l’entreprise (si prévu dans le marché) ;</a:t>
            </a:r>
          </a:p>
          <a:p>
            <a:r>
              <a:rPr lang="fr-FR" sz="1400">
                <a:latin typeface="Omnes Regular Roman" charset="0"/>
              </a:rPr>
              <a:t> </a:t>
            </a:r>
          </a:p>
          <a:p>
            <a:pPr marL="285750" indent="-285750" algn="just">
              <a:buFont typeface="Wingdings" panose="05000000000000000000" pitchFamily="2" charset="2"/>
              <a:buChar char="Ø"/>
            </a:pPr>
            <a:r>
              <a:rPr lang="fr-FR" b="1">
                <a:solidFill>
                  <a:srgbClr val="205B7B"/>
                </a:solidFill>
                <a:latin typeface="Omnes Regular Roman" charset="0"/>
              </a:rPr>
              <a:t>Réunion de chantier :</a:t>
            </a:r>
          </a:p>
          <a:p>
            <a:pPr marL="285750" indent="-285750" algn="just">
              <a:buFont typeface="Arial" panose="020B0604020202020204" pitchFamily="34" charset="0"/>
              <a:buChar char="•"/>
            </a:pPr>
            <a:r>
              <a:rPr lang="fr-FR" sz="1200">
                <a:latin typeface="Omnes Regular Roman" charset="0"/>
              </a:rPr>
              <a:t>En présentiel sauf condition particulière via Teams (tel que le covid) ;</a:t>
            </a:r>
          </a:p>
          <a:p>
            <a:pPr marL="285750" indent="-285750" algn="just">
              <a:buFont typeface="Arial" panose="020B0604020202020204" pitchFamily="34" charset="0"/>
              <a:buChar char="•"/>
            </a:pPr>
            <a:r>
              <a:rPr lang="fr-FR" sz="1200">
                <a:latin typeface="Omnes Regular Roman" charset="0"/>
              </a:rPr>
              <a:t>Organiser les réunions afin de libérer les personnes, notamment TS, STAB et le futur gestionnaire ;</a:t>
            </a:r>
          </a:p>
          <a:p>
            <a:pPr marL="285750" indent="-285750">
              <a:buFontTx/>
              <a:buChar char="-"/>
            </a:pPr>
            <a:r>
              <a:rPr lang="fr-FR" sz="1200">
                <a:latin typeface="+mj-lt"/>
                <a:cs typeface="Times New Roman" panose="02020603050405020304" pitchFamily="18" charset="0"/>
              </a:rPr>
              <a:t>Lieu : À définir ensemble ;</a:t>
            </a:r>
          </a:p>
          <a:p>
            <a:pPr marL="285750" indent="-285750">
              <a:buFontTx/>
              <a:buChar char="-"/>
            </a:pPr>
            <a:r>
              <a:rPr lang="fr-FR" sz="1200">
                <a:latin typeface="+mj-lt"/>
                <a:cs typeface="Times New Roman" panose="02020603050405020304" pitchFamily="18" charset="0"/>
              </a:rPr>
              <a:t>Jour &amp; heure : à définir ensemble ;</a:t>
            </a:r>
            <a:endParaRPr lang="fr-FR" sz="1200">
              <a:latin typeface="+mj-lt"/>
            </a:endParaRPr>
          </a:p>
          <a:p>
            <a:endParaRPr lang="fr-FR" b="1">
              <a:solidFill>
                <a:srgbClr val="00A4B5"/>
              </a:solidFill>
              <a:latin typeface="Omnes Regular Roman" charset="0"/>
              <a:ea typeface="Omnes Regular Roman" charset="0"/>
              <a:cs typeface="Omnes Regular Roman" charset="0"/>
            </a:endParaRPr>
          </a:p>
        </p:txBody>
      </p:sp>
      <p:pic>
        <p:nvPicPr>
          <p:cNvPr id="2" name="Image 1">
            <a:extLst>
              <a:ext uri="{FF2B5EF4-FFF2-40B4-BE49-F238E27FC236}">
                <a16:creationId xmlns:a16="http://schemas.microsoft.com/office/drawing/2014/main" id="{980EAC80-FCED-666B-0D8A-49BBC5D14BC9}"/>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3" name="ZoneTexte 2">
            <a:extLst>
              <a:ext uri="{FF2B5EF4-FFF2-40B4-BE49-F238E27FC236}">
                <a16:creationId xmlns:a16="http://schemas.microsoft.com/office/drawing/2014/main" id="{EB19A1CD-22E6-A718-3CC2-7EE83D965493}"/>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SISP</a:t>
            </a:r>
            <a:endParaRPr lang="fr-FR" sz="1800"/>
          </a:p>
        </p:txBody>
      </p:sp>
      <p:sp>
        <p:nvSpPr>
          <p:cNvPr id="4" name="ZoneTexte 3">
            <a:extLst>
              <a:ext uri="{FF2B5EF4-FFF2-40B4-BE49-F238E27FC236}">
                <a16:creationId xmlns:a16="http://schemas.microsoft.com/office/drawing/2014/main" id="{286EE9DA-B679-D08C-2AA9-EC73BF3F4CC6}"/>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ENTR</a:t>
            </a:r>
            <a:endParaRPr lang="fr-FR" sz="1800"/>
          </a:p>
        </p:txBody>
      </p:sp>
      <p:sp>
        <p:nvSpPr>
          <p:cNvPr id="5" name="ZoneTexte 4">
            <a:extLst>
              <a:ext uri="{FF2B5EF4-FFF2-40B4-BE49-F238E27FC236}">
                <a16:creationId xmlns:a16="http://schemas.microsoft.com/office/drawing/2014/main" id="{41F72F51-2DA7-783B-520E-6F4D9E76796B}"/>
              </a:ext>
            </a:extLst>
          </p:cNvPr>
          <p:cNvSpPr txBox="1"/>
          <p:nvPr/>
        </p:nvSpPr>
        <p:spPr>
          <a:xfrm>
            <a:off x="4615548" y="6066854"/>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Autre</a:t>
            </a:r>
            <a:endParaRPr lang="fr-FR" sz="1800"/>
          </a:p>
        </p:txBody>
      </p:sp>
      <p:cxnSp>
        <p:nvCxnSpPr>
          <p:cNvPr id="6" name="Connecteur droit 5">
            <a:extLst>
              <a:ext uri="{FF2B5EF4-FFF2-40B4-BE49-F238E27FC236}">
                <a16:creationId xmlns:a16="http://schemas.microsoft.com/office/drawing/2014/main" id="{698834DD-9BD9-7114-F5E1-B88D2E9477E2}"/>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8" name="Titre 1">
            <a:extLst>
              <a:ext uri="{FF2B5EF4-FFF2-40B4-BE49-F238E27FC236}">
                <a16:creationId xmlns:a16="http://schemas.microsoft.com/office/drawing/2014/main" id="{13C4215E-410B-96D0-8C45-1BFDA81A5400}"/>
              </a:ext>
            </a:extLst>
          </p:cNvPr>
          <p:cNvSpPr txBox="1">
            <a:spLocks/>
          </p:cNvSpPr>
          <p:nvPr/>
        </p:nvSpPr>
        <p:spPr>
          <a:xfrm>
            <a:off x="971600" y="469607"/>
            <a:ext cx="6995120" cy="971544"/>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BE" sz="3600" u="sng">
                <a:solidFill>
                  <a:srgbClr val="00A4B5"/>
                </a:solidFill>
                <a:latin typeface="Omnes Semibold Roman" charset="0"/>
              </a:rPr>
              <a:t>Organisation de la gestion courante du chantier </a:t>
            </a:r>
            <a:endParaRPr lang="fr-FR" sz="3600" u="sng">
              <a:solidFill>
                <a:srgbClr val="00A4B5"/>
              </a:solidFill>
              <a:latin typeface="Omnes Semibold Roman" charset="0"/>
            </a:endParaRPr>
          </a:p>
        </p:txBody>
      </p:sp>
    </p:spTree>
    <p:extLst>
      <p:ext uri="{BB962C8B-B14F-4D97-AF65-F5344CB8AC3E}">
        <p14:creationId xmlns:p14="http://schemas.microsoft.com/office/powerpoint/2010/main" val="2604207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ZoneTexte 13"/>
          <p:cNvSpPr txBox="1"/>
          <p:nvPr/>
        </p:nvSpPr>
        <p:spPr>
          <a:xfrm>
            <a:off x="773882" y="1245248"/>
            <a:ext cx="7907102" cy="4431983"/>
          </a:xfrm>
          <a:prstGeom prst="rect">
            <a:avLst/>
          </a:prstGeom>
          <a:noFill/>
        </p:spPr>
        <p:txBody>
          <a:bodyPr wrap="square" lIns="91440" tIns="45720" rIns="91440" bIns="45720" rtlCol="0" anchor="t">
            <a:spAutoFit/>
          </a:bodyPr>
          <a:lstStyle/>
          <a:p>
            <a:pPr marL="285750" lvl="2" indent="-285750">
              <a:buFont typeface="Wingdings" panose="05000000000000000000" pitchFamily="2" charset="2"/>
              <a:buChar char="Ø"/>
            </a:pPr>
            <a:r>
              <a:rPr lang="fr-FR" b="1" dirty="0">
                <a:solidFill>
                  <a:srgbClr val="205B7B"/>
                </a:solidFill>
                <a:latin typeface="Omnes Regular Roman"/>
              </a:rPr>
              <a:t>Cautionnement (à transmettre à MO)</a:t>
            </a:r>
          </a:p>
          <a:p>
            <a:pPr marL="0" lvl="2"/>
            <a:r>
              <a:rPr lang="fr-FR" sz="1200" b="1" dirty="0">
                <a:solidFill>
                  <a:srgbClr val="00A4B5"/>
                </a:solidFill>
                <a:latin typeface="+mj-lt"/>
                <a:ea typeface="Omnes Regular Roman" charset="0"/>
                <a:cs typeface="Omnes Regular Roman" charset="0"/>
              </a:rPr>
              <a:t>Rappel : </a:t>
            </a:r>
            <a:r>
              <a:rPr lang="fr-BE" sz="1200" dirty="0">
                <a:solidFill>
                  <a:srgbClr val="000000"/>
                </a:solidFill>
                <a:effectLst/>
                <a:latin typeface="+mj-lt"/>
                <a:ea typeface="Calibri" panose="020F0502020204030204" pitchFamily="34" charset="0"/>
                <a:cs typeface="Times New Roman"/>
              </a:rPr>
              <a:t>Art. 25 à 33 et 93 </a:t>
            </a:r>
            <a:r>
              <a:rPr lang="fr-FR" sz="1200" dirty="0">
                <a:solidFill>
                  <a:srgbClr val="000000"/>
                </a:solidFill>
                <a:latin typeface="+mj-lt"/>
                <a:ea typeface="Calibri" panose="020F0502020204030204" pitchFamily="34" charset="0"/>
                <a:cs typeface="Times New Roman"/>
              </a:rPr>
              <a:t>de l’AR (Exécution) du 14 janvier 2013</a:t>
            </a:r>
            <a:r>
              <a:rPr lang="fr-BE" sz="1200" dirty="0">
                <a:solidFill>
                  <a:srgbClr val="000000"/>
                </a:solidFill>
                <a:latin typeface="+mj-lt"/>
                <a:ea typeface="Calibri" panose="020F0502020204030204" pitchFamily="34" charset="0"/>
                <a:cs typeface="Times New Roman"/>
              </a:rPr>
              <a:t> </a:t>
            </a:r>
            <a:r>
              <a:rPr lang="fr-BE" sz="1200" dirty="0">
                <a:solidFill>
                  <a:srgbClr val="000000"/>
                </a:solidFill>
                <a:effectLst/>
                <a:latin typeface="+mj-lt"/>
                <a:ea typeface="Calibri" panose="020F0502020204030204" pitchFamily="34" charset="0"/>
                <a:cs typeface="Times New Roman"/>
              </a:rPr>
              <a:t>:</a:t>
            </a:r>
            <a:r>
              <a:rPr lang="fr-BE" sz="1200" dirty="0">
                <a:solidFill>
                  <a:srgbClr val="000000"/>
                </a:solidFill>
                <a:latin typeface="+mj-lt"/>
                <a:ea typeface="Calibri" panose="020F0502020204030204" pitchFamily="34" charset="0"/>
                <a:cs typeface="Times New Roman"/>
              </a:rPr>
              <a:t> </a:t>
            </a:r>
            <a:endParaRPr lang="fr-BE" sz="1200" dirty="0">
              <a:solidFill>
                <a:srgbClr val="000000"/>
              </a:solidFill>
              <a:effectLst/>
              <a:latin typeface="+mj-lt"/>
              <a:ea typeface="Calibri" panose="020F0502020204030204" pitchFamily="34" charset="0"/>
              <a:cs typeface="Times New Roman" panose="02020603050405020304" pitchFamily="18" charset="0"/>
            </a:endParaRPr>
          </a:p>
          <a:p>
            <a:pPr marL="742950" lvl="3" indent="-285750">
              <a:buFont typeface="Arial" panose="020B0604020202020204" pitchFamily="34" charset="0"/>
              <a:buChar char="•"/>
            </a:pPr>
            <a:r>
              <a:rPr lang="fr-FR" sz="1200" dirty="0">
                <a:latin typeface="Omnes Regular Roman"/>
              </a:rPr>
              <a:t>Pièce justificative à transmettre à l’adjudicateur dans les 30jours calendrier après la Lettre de commande; </a:t>
            </a:r>
          </a:p>
          <a:p>
            <a:pPr marL="0" lvl="2"/>
            <a:r>
              <a:rPr lang="fr-FR" sz="1200" b="1" dirty="0">
                <a:solidFill>
                  <a:srgbClr val="00A4B5"/>
                </a:solidFill>
                <a:latin typeface="+mj-lt"/>
                <a:ea typeface="Omnes Regular Roman" charset="0"/>
                <a:cs typeface="Omnes Regular Roman" charset="0"/>
              </a:rPr>
              <a:t>(X) </a:t>
            </a:r>
            <a:r>
              <a:rPr lang="fr-BE" sz="1200" dirty="0">
                <a:solidFill>
                  <a:srgbClr val="00A4B5"/>
                </a:solidFill>
                <a:latin typeface="+mj-lt"/>
                <a:ea typeface="Omnes Regular Roman" charset="0"/>
                <a:cs typeface="Omnes Regular Roman" charset="0"/>
              </a:rPr>
              <a:t>À modifier an cas de réceptions partielle prévues au marché</a:t>
            </a:r>
            <a:endParaRPr lang="fr-BE" sz="1200" dirty="0">
              <a:solidFill>
                <a:srgbClr val="000000"/>
              </a:solidFill>
              <a:latin typeface="+mj-lt"/>
              <a:cs typeface="Times New Roman" panose="02020603050405020304" pitchFamily="18" charset="0"/>
            </a:endParaRPr>
          </a:p>
          <a:p>
            <a:pPr marL="0" lvl="2"/>
            <a:endParaRPr lang="fr-BE" sz="1200" dirty="0">
              <a:solidFill>
                <a:srgbClr val="000000"/>
              </a:solidFill>
              <a:latin typeface="+mj-lt"/>
              <a:cs typeface="Times New Roman" panose="02020603050405020304" pitchFamily="18" charset="0"/>
            </a:endParaRPr>
          </a:p>
          <a:p>
            <a:pPr marL="742950" lvl="3" indent="-285750">
              <a:buFont typeface="Arial" panose="020B0604020202020204" pitchFamily="34" charset="0"/>
              <a:buChar char="•"/>
            </a:pPr>
            <a:r>
              <a:rPr lang="fr-FR" b="1" dirty="0">
                <a:solidFill>
                  <a:srgbClr val="205B7B"/>
                </a:solidFill>
                <a:latin typeface="Omnes Regular Roman"/>
              </a:rPr>
              <a:t>Assurance (à transmettre à MO)</a:t>
            </a:r>
          </a:p>
          <a:p>
            <a:pPr marL="0" lvl="2"/>
            <a:r>
              <a:rPr lang="fr-FR" sz="1200" b="1" dirty="0">
                <a:solidFill>
                  <a:srgbClr val="00A4B5"/>
                </a:solidFill>
                <a:latin typeface="+mj-lt"/>
                <a:ea typeface="Omnes Regular Roman" charset="0"/>
                <a:cs typeface="Omnes Regular Roman" charset="0"/>
              </a:rPr>
              <a:t>Rappel : </a:t>
            </a:r>
            <a:r>
              <a:rPr lang="fr-BE" sz="1200" dirty="0">
                <a:solidFill>
                  <a:srgbClr val="000000"/>
                </a:solidFill>
                <a:effectLst/>
                <a:latin typeface="+mj-lt"/>
                <a:ea typeface="Calibri" panose="020F0502020204030204" pitchFamily="34" charset="0"/>
                <a:cs typeface="Times New Roman"/>
              </a:rPr>
              <a:t>Art. 24 </a:t>
            </a:r>
            <a:r>
              <a:rPr lang="fr-FR" sz="1200" dirty="0">
                <a:solidFill>
                  <a:srgbClr val="000000"/>
                </a:solidFill>
                <a:latin typeface="+mj-lt"/>
                <a:ea typeface="Calibri" panose="020F0502020204030204" pitchFamily="34" charset="0"/>
                <a:cs typeface="Times New Roman"/>
              </a:rPr>
              <a:t>de l'AR (Exécution) du 14 janvier 2013</a:t>
            </a:r>
            <a:r>
              <a:rPr lang="fr-BE" sz="1200" dirty="0">
                <a:solidFill>
                  <a:srgbClr val="000000"/>
                </a:solidFill>
                <a:latin typeface="+mj-lt"/>
                <a:ea typeface="Calibri" panose="020F0502020204030204" pitchFamily="34" charset="0"/>
                <a:cs typeface="Times New Roman"/>
              </a:rPr>
              <a:t> </a:t>
            </a:r>
            <a:r>
              <a:rPr lang="fr-BE" sz="1200" dirty="0">
                <a:solidFill>
                  <a:srgbClr val="000000"/>
                </a:solidFill>
                <a:effectLst/>
                <a:latin typeface="+mj-lt"/>
                <a:ea typeface="Calibri" panose="020F0502020204030204" pitchFamily="34" charset="0"/>
                <a:cs typeface="Times New Roman"/>
              </a:rPr>
              <a:t>:</a:t>
            </a:r>
            <a:endParaRPr lang="fr-FR" b="1" dirty="0">
              <a:solidFill>
                <a:srgbClr val="205B7B"/>
              </a:solidFill>
              <a:latin typeface="Omnes Regular Roman" charset="0"/>
              <a:cs typeface="Times New Roman"/>
            </a:endParaRPr>
          </a:p>
          <a:p>
            <a:pPr marL="742950" lvl="3" indent="-285750">
              <a:buFont typeface="Arial" panose="020B0604020202020204" pitchFamily="34" charset="0"/>
              <a:buChar char="•"/>
            </a:pPr>
            <a:r>
              <a:rPr lang="fr-FR" sz="1200" dirty="0">
                <a:latin typeface="Omnes Regular Roman"/>
              </a:rPr>
              <a:t>Assurance « tous risques chantiers »</a:t>
            </a:r>
          </a:p>
          <a:p>
            <a:pPr marL="742950" lvl="3" indent="-285750">
              <a:buFont typeface="Arial" panose="020B0604020202020204" pitchFamily="34" charset="0"/>
              <a:buChar char="•"/>
            </a:pPr>
            <a:r>
              <a:rPr lang="fr-FR" sz="1200" dirty="0">
                <a:latin typeface="Omnes Regular Roman"/>
              </a:rPr>
              <a:t>Assurance contre tout risque d’incendie, de foudre et d’explosion à concurrence de la valeur des travaux</a:t>
            </a:r>
          </a:p>
          <a:p>
            <a:pPr marL="742950" lvl="3" indent="-285750">
              <a:buFont typeface="Arial" panose="020B0604020202020204" pitchFamily="34" charset="0"/>
              <a:buChar char="•"/>
            </a:pPr>
            <a:r>
              <a:rPr lang="fr-FR" sz="1200" dirty="0">
                <a:latin typeface="Omnes Regular Roman"/>
              </a:rPr>
              <a:t>Assurance qui couvre la responsabilité décennale</a:t>
            </a:r>
          </a:p>
          <a:p>
            <a:pPr marL="742950" lvl="3" indent="-285750">
              <a:buFont typeface="Arial" panose="020B0604020202020204" pitchFamily="34" charset="0"/>
              <a:buChar char="•"/>
            </a:pPr>
            <a:endParaRPr lang="fr-FR" sz="1200" b="1" dirty="0">
              <a:solidFill>
                <a:srgbClr val="00A4B5"/>
              </a:solidFill>
              <a:latin typeface="Omnes Regular Roman" charset="0"/>
            </a:endParaRPr>
          </a:p>
          <a:p>
            <a:pPr marL="285750" lvl="2" indent="-285750">
              <a:buFont typeface="Wingdings" panose="05000000000000000000" pitchFamily="2" charset="2"/>
              <a:buChar char="Ø"/>
            </a:pPr>
            <a:r>
              <a:rPr lang="fr-FR" b="1" dirty="0">
                <a:solidFill>
                  <a:srgbClr val="205B7B"/>
                </a:solidFill>
                <a:latin typeface="Omnes Regular Roman"/>
              </a:rPr>
              <a:t>Liste des Sous-traitants  (à transmettre à MO)</a:t>
            </a:r>
          </a:p>
          <a:p>
            <a:pPr marL="0" lvl="2"/>
            <a:r>
              <a:rPr lang="fr-FR" sz="1200" b="1" dirty="0">
                <a:solidFill>
                  <a:srgbClr val="00A4B5"/>
                </a:solidFill>
                <a:latin typeface="+mj-lt"/>
                <a:ea typeface="Omnes Regular Roman" charset="0"/>
                <a:cs typeface="Omnes Regular Roman" charset="0"/>
              </a:rPr>
              <a:t>Rappel : </a:t>
            </a:r>
            <a:r>
              <a:rPr lang="fr-BE" sz="1200" dirty="0">
                <a:solidFill>
                  <a:srgbClr val="000000"/>
                </a:solidFill>
                <a:effectLst/>
                <a:latin typeface="+mj-lt"/>
                <a:ea typeface="Calibri" panose="020F0502020204030204" pitchFamily="34" charset="0"/>
                <a:cs typeface="Times New Roman"/>
              </a:rPr>
              <a:t>Art. 12 à 15 </a:t>
            </a:r>
            <a:r>
              <a:rPr lang="fr-FR" sz="1200" dirty="0">
                <a:solidFill>
                  <a:srgbClr val="000000"/>
                </a:solidFill>
                <a:latin typeface="+mj-lt"/>
                <a:ea typeface="Calibri" panose="020F0502020204030204" pitchFamily="34" charset="0"/>
                <a:cs typeface="Times New Roman"/>
              </a:rPr>
              <a:t>de l'AR (Exécution) du 14 janvier 2013</a:t>
            </a:r>
            <a:r>
              <a:rPr lang="fr-BE" sz="1200" dirty="0">
                <a:solidFill>
                  <a:srgbClr val="000000"/>
                </a:solidFill>
                <a:latin typeface="+mj-lt"/>
                <a:ea typeface="Calibri" panose="020F0502020204030204" pitchFamily="34" charset="0"/>
                <a:cs typeface="Times New Roman"/>
              </a:rPr>
              <a:t> </a:t>
            </a:r>
            <a:r>
              <a:rPr lang="fr-BE" sz="1200" dirty="0">
                <a:solidFill>
                  <a:srgbClr val="000000"/>
                </a:solidFill>
                <a:effectLst/>
                <a:latin typeface="+mj-lt"/>
                <a:ea typeface="Calibri" panose="020F0502020204030204" pitchFamily="34" charset="0"/>
                <a:cs typeface="Times New Roman"/>
              </a:rPr>
              <a:t>:</a:t>
            </a:r>
            <a:endParaRPr lang="fr-FR" b="1" dirty="0">
              <a:solidFill>
                <a:srgbClr val="205B7B"/>
              </a:solidFill>
              <a:latin typeface="Omnes Regular Roman" charset="0"/>
              <a:cs typeface="Times New Roman"/>
            </a:endParaRPr>
          </a:p>
          <a:p>
            <a:pPr marL="742950" lvl="3" indent="-285750">
              <a:buFont typeface="Arial" panose="020B0604020202020204" pitchFamily="34" charset="0"/>
              <a:buChar char="•"/>
            </a:pPr>
            <a:r>
              <a:rPr lang="fr-FR" sz="1200" dirty="0">
                <a:latin typeface="Omnes Regular Roman"/>
              </a:rPr>
              <a:t>Informations à transmettre à l’adjudicataire au plus tard au début de l’exécution du marché (</a:t>
            </a:r>
            <a:r>
              <a:rPr lang="fr-BE" sz="1200" dirty="0">
                <a:solidFill>
                  <a:srgbClr val="000000"/>
                </a:solidFill>
                <a:effectLst/>
                <a:latin typeface="+mj-lt"/>
                <a:ea typeface="Calibri" panose="020F0502020204030204" pitchFamily="34" charset="0"/>
                <a:cs typeface="Times New Roman"/>
              </a:rPr>
              <a:t>le nom, les coordonnées, les représentants légaux, </a:t>
            </a:r>
            <a:r>
              <a:rPr lang="fr-FR" sz="1200" dirty="0">
                <a:effectLst/>
                <a:latin typeface="+mj-lt"/>
                <a:ea typeface="Calibri" panose="020F0502020204030204" pitchFamily="34" charset="0"/>
                <a:cs typeface="Times New Roman"/>
              </a:rPr>
              <a:t>les références (N° de TVA, agréation, etc.) et la nationalité de chacun des sous-traitants </a:t>
            </a:r>
            <a:r>
              <a:rPr lang="fr-BE" sz="1200" dirty="0">
                <a:solidFill>
                  <a:srgbClr val="000000"/>
                </a:solidFill>
                <a:effectLst/>
                <a:latin typeface="+mj-lt"/>
                <a:ea typeface="Calibri" panose="020F0502020204030204" pitchFamily="34" charset="0"/>
                <a:cs typeface="Times New Roman"/>
              </a:rPr>
              <a:t>participant aux travaux</a:t>
            </a:r>
            <a:r>
              <a:rPr lang="fr-FR" sz="1200" dirty="0">
                <a:effectLst/>
                <a:latin typeface="+mj-lt"/>
                <a:ea typeface="Calibri" panose="020F0502020204030204" pitchFamily="34" charset="0"/>
                <a:cs typeface="Times New Roman"/>
              </a:rPr>
              <a:t>, ainsi que le montant des travaux ;</a:t>
            </a:r>
          </a:p>
          <a:p>
            <a:pPr marL="742950" lvl="3" indent="-285750">
              <a:buFont typeface="Arial" panose="020B0604020202020204" pitchFamily="34" charset="0"/>
              <a:buChar char="•"/>
            </a:pPr>
            <a:r>
              <a:rPr lang="fr-BE" sz="1200" dirty="0">
                <a:solidFill>
                  <a:srgbClr val="000000"/>
                </a:solidFill>
                <a:effectLst/>
                <a:latin typeface="+mj-lt"/>
                <a:ea typeface="Calibri" panose="020F0502020204030204" pitchFamily="34" charset="0"/>
                <a:cs typeface="Times New Roman"/>
              </a:rPr>
              <a:t>les informations sont communiquées au </a:t>
            </a:r>
            <a:r>
              <a:rPr lang="fr-BE" sz="1200" u="sng" dirty="0">
                <a:solidFill>
                  <a:srgbClr val="000000"/>
                </a:solidFill>
                <a:effectLst/>
                <a:latin typeface="+mj-lt"/>
                <a:ea typeface="Calibri" panose="020F0502020204030204" pitchFamily="34" charset="0"/>
                <a:cs typeface="Times New Roman"/>
              </a:rPr>
              <a:t>moins 30 jours avant que le sous-traitant n’entame les travaux qui le concernent ;</a:t>
            </a:r>
            <a:r>
              <a:rPr lang="fr-BE" sz="1200" u="sng" dirty="0">
                <a:solidFill>
                  <a:srgbClr val="000000"/>
                </a:solidFill>
                <a:latin typeface="+mj-lt"/>
                <a:ea typeface="Calibri" panose="020F0502020204030204" pitchFamily="34" charset="0"/>
                <a:cs typeface="Times New Roman"/>
              </a:rPr>
              <a:t> </a:t>
            </a:r>
            <a:endParaRPr lang="fr-BE" sz="1200" u="sng" dirty="0">
              <a:solidFill>
                <a:srgbClr val="000000"/>
              </a:solidFill>
              <a:effectLst/>
              <a:latin typeface="+mj-lt"/>
              <a:ea typeface="Calibri" panose="020F0502020204030204" pitchFamily="34" charset="0"/>
              <a:cs typeface="Times New Roman" panose="02020603050405020304" pitchFamily="18" charset="0"/>
            </a:endParaRPr>
          </a:p>
          <a:p>
            <a:pPr marL="457200" lvl="3"/>
            <a:endParaRPr lang="fr-FR" sz="1200" b="1" dirty="0">
              <a:solidFill>
                <a:srgbClr val="00A4B5"/>
              </a:solidFill>
              <a:latin typeface="Omnes Regular Roman" charset="0"/>
            </a:endParaRPr>
          </a:p>
          <a:p>
            <a:pPr algn="just"/>
            <a:endParaRPr lang="fr-BE" sz="1200" u="sng" dirty="0">
              <a:solidFill>
                <a:srgbClr val="000000"/>
              </a:solidFill>
              <a:latin typeface="+mj-lt"/>
              <a:ea typeface="Calibri" panose="020F0502020204030204" pitchFamily="34" charset="0"/>
              <a:cs typeface="Times New Roman" panose="02020603050405020304" pitchFamily="18" charset="0"/>
            </a:endParaRPr>
          </a:p>
          <a:p>
            <a:pPr algn="just"/>
            <a:r>
              <a:rPr lang="fr-FR" sz="1200" b="1" dirty="0">
                <a:solidFill>
                  <a:srgbClr val="00A4B5"/>
                </a:solidFill>
                <a:latin typeface="+mj-lt"/>
                <a:ea typeface="Omnes Regular Roman" charset="0"/>
                <a:cs typeface="Omnes Regular Roman" charset="0"/>
              </a:rPr>
              <a:t>(X) </a:t>
            </a:r>
            <a:r>
              <a:rPr lang="fr-FR" sz="1200" dirty="0">
                <a:solidFill>
                  <a:srgbClr val="00A4B5"/>
                </a:solidFill>
                <a:latin typeface="+mj-lt"/>
                <a:ea typeface="Omnes Regular Roman" charset="0"/>
                <a:cs typeface="Omnes Regular Roman" charset="0"/>
                <a:hlinkClick r:id="rId3"/>
              </a:rPr>
              <a:t>En cas de </a:t>
            </a:r>
            <a:r>
              <a:rPr lang="fr-FR" sz="1200" b="1" dirty="0">
                <a:solidFill>
                  <a:srgbClr val="00A4B5"/>
                </a:solidFill>
                <a:latin typeface="+mj-lt"/>
                <a:ea typeface="Omnes Regular Roman" charset="0"/>
                <a:cs typeface="Omnes Regular Roman" charset="0"/>
                <a:hlinkClick r:id="rId3"/>
              </a:rPr>
              <a:t>R</a:t>
            </a:r>
            <a:r>
              <a:rPr lang="fr-FR" sz="1200" dirty="0">
                <a:solidFill>
                  <a:srgbClr val="00A4B5"/>
                </a:solidFill>
                <a:latin typeface="+mj-lt"/>
                <a:ea typeface="Omnes Regular Roman" charset="0"/>
                <a:cs typeface="Omnes Regular Roman" charset="0"/>
                <a:hlinkClick r:id="rId3"/>
              </a:rPr>
              <a:t>énovation en </a:t>
            </a:r>
            <a:r>
              <a:rPr lang="fr-FR" sz="1200" b="1" dirty="0">
                <a:solidFill>
                  <a:srgbClr val="00A4B5"/>
                </a:solidFill>
                <a:latin typeface="+mj-lt"/>
                <a:ea typeface="Omnes Regular Roman" charset="0"/>
                <a:cs typeface="Omnes Regular Roman" charset="0"/>
                <a:hlinkClick r:id="rId3"/>
              </a:rPr>
              <a:t>M</a:t>
            </a:r>
            <a:r>
              <a:rPr lang="fr-FR" sz="1200" dirty="0">
                <a:solidFill>
                  <a:srgbClr val="00A4B5"/>
                </a:solidFill>
                <a:latin typeface="+mj-lt"/>
                <a:ea typeface="Omnes Regular Roman" charset="0"/>
                <a:cs typeface="Omnes Regular Roman" charset="0"/>
                <a:hlinkClick r:id="rId3"/>
              </a:rPr>
              <a:t>ilieu </a:t>
            </a:r>
            <a:r>
              <a:rPr lang="fr-FR" sz="1200" b="1" dirty="0">
                <a:solidFill>
                  <a:srgbClr val="00A4B5"/>
                </a:solidFill>
                <a:latin typeface="+mj-lt"/>
                <a:ea typeface="Omnes Regular Roman" charset="0"/>
                <a:cs typeface="Omnes Regular Roman" charset="0"/>
                <a:hlinkClick r:id="rId3"/>
              </a:rPr>
              <a:t>H</a:t>
            </a:r>
            <a:r>
              <a:rPr lang="fr-FR" sz="1200" dirty="0">
                <a:solidFill>
                  <a:srgbClr val="00A4B5"/>
                </a:solidFill>
                <a:latin typeface="+mj-lt"/>
                <a:ea typeface="Omnes Regular Roman" charset="0"/>
                <a:cs typeface="Omnes Regular Roman" charset="0"/>
                <a:hlinkClick r:id="rId3"/>
              </a:rPr>
              <a:t>abité (RMH), </a:t>
            </a:r>
            <a:r>
              <a:rPr lang="fr-FR" sz="1200" dirty="0">
                <a:latin typeface="+mj-lt"/>
                <a:ea typeface="Omnes Regular Roman" charset="0"/>
                <a:cs typeface="Omnes Regular Roman" charset="0"/>
              </a:rPr>
              <a:t>pour le maintien de la sécurité sur chantier, les sous-traitants doivent être clairement identifiables et connus au préalable par tous les intervenants.</a:t>
            </a:r>
            <a:endParaRPr lang="fr-FR" sz="1200" b="1" dirty="0">
              <a:solidFill>
                <a:srgbClr val="00A4B5"/>
              </a:solidFill>
              <a:latin typeface="Omnes Regular Roman" charset="0"/>
            </a:endParaRPr>
          </a:p>
        </p:txBody>
      </p:sp>
      <p:pic>
        <p:nvPicPr>
          <p:cNvPr id="2" name="Image 1">
            <a:extLst>
              <a:ext uri="{FF2B5EF4-FFF2-40B4-BE49-F238E27FC236}">
                <a16:creationId xmlns:a16="http://schemas.microsoft.com/office/drawing/2014/main" id="{4CB6866A-B748-CCCC-42A5-6D48771BA92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3" name="ZoneTexte 2">
            <a:extLst>
              <a:ext uri="{FF2B5EF4-FFF2-40B4-BE49-F238E27FC236}">
                <a16:creationId xmlns:a16="http://schemas.microsoft.com/office/drawing/2014/main" id="{0E241C2F-4826-CE1A-8C41-145A70B225A5}"/>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SISP</a:t>
            </a:r>
            <a:endParaRPr lang="fr-FR" sz="1800"/>
          </a:p>
        </p:txBody>
      </p:sp>
      <p:sp>
        <p:nvSpPr>
          <p:cNvPr id="4" name="ZoneTexte 3">
            <a:extLst>
              <a:ext uri="{FF2B5EF4-FFF2-40B4-BE49-F238E27FC236}">
                <a16:creationId xmlns:a16="http://schemas.microsoft.com/office/drawing/2014/main" id="{A38C2E89-0661-F8A6-FEC2-A6F17FF4F939}"/>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ENTR</a:t>
            </a:r>
            <a:endParaRPr lang="fr-FR" sz="1800"/>
          </a:p>
        </p:txBody>
      </p:sp>
      <p:sp>
        <p:nvSpPr>
          <p:cNvPr id="5" name="ZoneTexte 4">
            <a:extLst>
              <a:ext uri="{FF2B5EF4-FFF2-40B4-BE49-F238E27FC236}">
                <a16:creationId xmlns:a16="http://schemas.microsoft.com/office/drawing/2014/main" id="{241ADBE3-DC30-76E1-90CF-32C5553E38DF}"/>
              </a:ext>
            </a:extLst>
          </p:cNvPr>
          <p:cNvSpPr txBox="1"/>
          <p:nvPr/>
        </p:nvSpPr>
        <p:spPr>
          <a:xfrm>
            <a:off x="4615548" y="6066854"/>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Autre</a:t>
            </a:r>
            <a:endParaRPr lang="fr-FR" sz="1800"/>
          </a:p>
        </p:txBody>
      </p:sp>
      <p:cxnSp>
        <p:nvCxnSpPr>
          <p:cNvPr id="6" name="Connecteur droit 5">
            <a:extLst>
              <a:ext uri="{FF2B5EF4-FFF2-40B4-BE49-F238E27FC236}">
                <a16:creationId xmlns:a16="http://schemas.microsoft.com/office/drawing/2014/main" id="{4EE3C663-BB1C-FB49-F692-732239DD0B84}"/>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16" name="Titre 1">
            <a:extLst>
              <a:ext uri="{FF2B5EF4-FFF2-40B4-BE49-F238E27FC236}">
                <a16:creationId xmlns:a16="http://schemas.microsoft.com/office/drawing/2014/main" id="{4617EF68-A5EF-187E-8848-FB41A428E21D}"/>
              </a:ext>
            </a:extLst>
          </p:cNvPr>
          <p:cNvSpPr txBox="1">
            <a:spLocks/>
          </p:cNvSpPr>
          <p:nvPr/>
        </p:nvSpPr>
        <p:spPr>
          <a:xfrm>
            <a:off x="971600" y="223060"/>
            <a:ext cx="6995120" cy="97154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BE" sz="3600" u="sng">
                <a:solidFill>
                  <a:srgbClr val="00A4B5"/>
                </a:solidFill>
                <a:latin typeface="Omnes Semibold Roman" charset="0"/>
              </a:rPr>
              <a:t>Administratif</a:t>
            </a:r>
            <a:endParaRPr lang="fr-FR" sz="3600" u="sng">
              <a:solidFill>
                <a:srgbClr val="00A4B5"/>
              </a:solidFill>
              <a:latin typeface="Omnes Semibold Roman" charset="0"/>
            </a:endParaRPr>
          </a:p>
        </p:txBody>
      </p:sp>
    </p:spTree>
    <p:extLst>
      <p:ext uri="{BB962C8B-B14F-4D97-AF65-F5344CB8AC3E}">
        <p14:creationId xmlns:p14="http://schemas.microsoft.com/office/powerpoint/2010/main" val="865589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ZoneTexte 13"/>
          <p:cNvSpPr txBox="1"/>
          <p:nvPr/>
        </p:nvSpPr>
        <p:spPr>
          <a:xfrm>
            <a:off x="840923" y="1194604"/>
            <a:ext cx="7907102" cy="1661993"/>
          </a:xfrm>
          <a:prstGeom prst="rect">
            <a:avLst/>
          </a:prstGeom>
          <a:noFill/>
        </p:spPr>
        <p:txBody>
          <a:bodyPr wrap="square" lIns="91440" tIns="45720" rIns="91440" bIns="45720" rtlCol="0" anchor="t">
            <a:spAutoFit/>
          </a:bodyPr>
          <a:lstStyle/>
          <a:p>
            <a:pPr marL="285750" lvl="2" indent="-285750">
              <a:buFont typeface="Wingdings" panose="05000000000000000000" pitchFamily="2" charset="2"/>
              <a:buChar char="Ø"/>
            </a:pPr>
            <a:r>
              <a:rPr lang="fr-FR" b="1" dirty="0">
                <a:solidFill>
                  <a:srgbClr val="205B7B"/>
                </a:solidFill>
                <a:latin typeface="Omnes Regular Roman" charset="0"/>
              </a:rPr>
              <a:t>Journal des travaux (à transmettre à MO)</a:t>
            </a:r>
          </a:p>
          <a:p>
            <a:pPr marL="0" lvl="2"/>
            <a:r>
              <a:rPr lang="fr-FR" sz="1200" b="1" dirty="0">
                <a:solidFill>
                  <a:srgbClr val="00A4B5"/>
                </a:solidFill>
                <a:latin typeface="+mj-lt"/>
                <a:ea typeface="Omnes Regular Roman" charset="0"/>
                <a:cs typeface="Omnes Regular Roman" charset="0"/>
              </a:rPr>
              <a:t>Rappel : </a:t>
            </a:r>
            <a:r>
              <a:rPr lang="fr-BE" sz="1200" dirty="0">
                <a:solidFill>
                  <a:srgbClr val="000000"/>
                </a:solidFill>
                <a:effectLst/>
                <a:latin typeface="+mj-lt"/>
                <a:ea typeface="Calibri" panose="020F0502020204030204" pitchFamily="34" charset="0"/>
                <a:cs typeface="Times New Roman" panose="02020603050405020304" pitchFamily="18" charset="0"/>
              </a:rPr>
              <a:t>Art. 83 </a:t>
            </a:r>
            <a:r>
              <a:rPr lang="fr-FR" sz="1200" dirty="0">
                <a:solidFill>
                  <a:srgbClr val="000000"/>
                </a:solidFill>
                <a:latin typeface="+mj-lt"/>
                <a:ea typeface="Calibri" panose="020F0502020204030204" pitchFamily="34" charset="0"/>
                <a:cs typeface="Times New Roman"/>
              </a:rPr>
              <a:t>de l'AR (Exécution) du 14 janvier 2013</a:t>
            </a:r>
            <a:r>
              <a:rPr lang="fr-BE" sz="1200" dirty="0">
                <a:solidFill>
                  <a:srgbClr val="000000"/>
                </a:solidFill>
                <a:effectLst/>
                <a:latin typeface="+mj-lt"/>
                <a:ea typeface="Calibri" panose="020F0502020204030204" pitchFamily="34" charset="0"/>
                <a:cs typeface="Times New Roman" panose="02020603050405020304" pitchFamily="18" charset="0"/>
              </a:rPr>
              <a:t> : </a:t>
            </a:r>
          </a:p>
          <a:p>
            <a:pPr marL="628650" lvl="1" indent="-171450">
              <a:buFont typeface="Arial" panose="020B0604020202020204" pitchFamily="34" charset="0"/>
              <a:buChar char="•"/>
            </a:pPr>
            <a:r>
              <a:rPr lang="fr-BE" sz="1200" dirty="0">
                <a:latin typeface="+mj-lt"/>
                <a:cs typeface="Times New Roman" panose="02020603050405020304" pitchFamily="18" charset="0"/>
              </a:rPr>
              <a:t>Un canevas de journal des travaux est proposé par l’ENTR et approuvé par la direction des travaux ;  </a:t>
            </a:r>
          </a:p>
          <a:p>
            <a:pPr marL="628650" lvl="1" indent="-171450">
              <a:buFont typeface="Arial" panose="020B0604020202020204" pitchFamily="34" charset="0"/>
              <a:buChar char="•"/>
            </a:pPr>
            <a:r>
              <a:rPr lang="fr-BE" sz="1200" dirty="0">
                <a:latin typeface="+mj-lt"/>
                <a:cs typeface="Times New Roman"/>
              </a:rPr>
              <a:t>Le journal des travaux est tenu par </a:t>
            </a:r>
            <a:r>
              <a:rPr lang="fr-BE" sz="1200" u="sng" dirty="0">
                <a:latin typeface="+mj-lt"/>
                <a:cs typeface="Times New Roman"/>
              </a:rPr>
              <a:t>l’auteur de projet </a:t>
            </a:r>
          </a:p>
          <a:p>
            <a:pPr marL="628650" lvl="1" indent="-171450">
              <a:buFont typeface="Arial" panose="020B0604020202020204" pitchFamily="34" charset="0"/>
              <a:buChar char="•"/>
            </a:pPr>
            <a:r>
              <a:rPr lang="fr-BE" sz="1200" dirty="0">
                <a:latin typeface="+mj-lt"/>
                <a:cs typeface="Times New Roman"/>
              </a:rPr>
              <a:t>L’architecte et la SISP écrivent dans le journal des travaux ce qui est constaté lors de leurs visites ; </a:t>
            </a:r>
            <a:endParaRPr lang="fr-BE" sz="1200" dirty="0">
              <a:latin typeface="+mj-lt"/>
              <a:cs typeface="Times New Roman" panose="02020603050405020304" pitchFamily="18" charset="0"/>
            </a:endParaRPr>
          </a:p>
          <a:p>
            <a:pPr marL="628650" lvl="1" indent="-171450">
              <a:buFont typeface="Arial" panose="020B0604020202020204" pitchFamily="34" charset="0"/>
              <a:buChar char="•"/>
            </a:pPr>
            <a:r>
              <a:rPr lang="fr-BE" sz="1200" dirty="0">
                <a:latin typeface="+mj-lt"/>
                <a:cs typeface="Times New Roman"/>
              </a:rPr>
              <a:t>L’entreprise signe mais ne peut y ajouter des indications.</a:t>
            </a:r>
          </a:p>
          <a:p>
            <a:endParaRPr lang="fr-BE" sz="1200" dirty="0">
              <a:latin typeface="+mj-lt"/>
              <a:cs typeface="Times New Roman" panose="02020603050405020304" pitchFamily="18" charset="0"/>
            </a:endParaRPr>
          </a:p>
          <a:p>
            <a:pPr marL="742950" lvl="3" indent="-285750">
              <a:buFont typeface="Arial" panose="020B0604020202020204" pitchFamily="34" charset="0"/>
              <a:buChar char="•"/>
            </a:pPr>
            <a:endParaRPr lang="fr-FR" sz="1200" b="1" dirty="0">
              <a:solidFill>
                <a:srgbClr val="00A4B5"/>
              </a:solidFill>
              <a:latin typeface="Omnes Regular Roman" charset="0"/>
            </a:endParaRPr>
          </a:p>
        </p:txBody>
      </p:sp>
      <p:pic>
        <p:nvPicPr>
          <p:cNvPr id="2" name="Image 1">
            <a:extLst>
              <a:ext uri="{FF2B5EF4-FFF2-40B4-BE49-F238E27FC236}">
                <a16:creationId xmlns:a16="http://schemas.microsoft.com/office/drawing/2014/main" id="{4CB6866A-B748-CCCC-42A5-6D48771BA920}"/>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088272" y="6125291"/>
            <a:ext cx="1019081" cy="524923"/>
          </a:xfrm>
          <a:prstGeom prst="rect">
            <a:avLst/>
          </a:prstGeom>
        </p:spPr>
      </p:pic>
      <p:sp>
        <p:nvSpPr>
          <p:cNvPr id="3" name="ZoneTexte 2">
            <a:extLst>
              <a:ext uri="{FF2B5EF4-FFF2-40B4-BE49-F238E27FC236}">
                <a16:creationId xmlns:a16="http://schemas.microsoft.com/office/drawing/2014/main" id="{0E241C2F-4826-CE1A-8C41-145A70B225A5}"/>
              </a:ext>
            </a:extLst>
          </p:cNvPr>
          <p:cNvSpPr txBox="1"/>
          <p:nvPr/>
        </p:nvSpPr>
        <p:spPr>
          <a:xfrm>
            <a:off x="1136186" y="6066855"/>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SISP</a:t>
            </a:r>
            <a:endParaRPr lang="fr-FR" sz="1800"/>
          </a:p>
        </p:txBody>
      </p:sp>
      <p:sp>
        <p:nvSpPr>
          <p:cNvPr id="4" name="ZoneTexte 3">
            <a:extLst>
              <a:ext uri="{FF2B5EF4-FFF2-40B4-BE49-F238E27FC236}">
                <a16:creationId xmlns:a16="http://schemas.microsoft.com/office/drawing/2014/main" id="{A38C2E89-0661-F8A6-FEC2-A6F17FF4F939}"/>
              </a:ext>
            </a:extLst>
          </p:cNvPr>
          <p:cNvSpPr txBox="1"/>
          <p:nvPr/>
        </p:nvSpPr>
        <p:spPr>
          <a:xfrm>
            <a:off x="2843808" y="6050547"/>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ENTR</a:t>
            </a:r>
            <a:endParaRPr lang="fr-FR" sz="1800"/>
          </a:p>
        </p:txBody>
      </p:sp>
      <p:sp>
        <p:nvSpPr>
          <p:cNvPr id="5" name="ZoneTexte 4">
            <a:extLst>
              <a:ext uri="{FF2B5EF4-FFF2-40B4-BE49-F238E27FC236}">
                <a16:creationId xmlns:a16="http://schemas.microsoft.com/office/drawing/2014/main" id="{241ADBE3-DC30-76E1-90CF-32C5553E38DF}"/>
              </a:ext>
            </a:extLst>
          </p:cNvPr>
          <p:cNvSpPr txBox="1"/>
          <p:nvPr/>
        </p:nvSpPr>
        <p:spPr>
          <a:xfrm>
            <a:off x="4615548" y="6066854"/>
            <a:ext cx="1367061" cy="646331"/>
          </a:xfrm>
          <a:prstGeom prst="rect">
            <a:avLst/>
          </a:prstGeom>
          <a:noFill/>
        </p:spPr>
        <p:txBody>
          <a:bodyPr wrap="square">
            <a:spAutoFit/>
          </a:bodyPr>
          <a:lstStyle>
            <a:defPPr>
              <a:defRPr lang="fr-FR"/>
            </a:defPPr>
            <a:lvl1pPr>
              <a:defRPr sz="4000">
                <a:solidFill>
                  <a:srgbClr val="205B7B"/>
                </a:solidFill>
                <a:latin typeface="Omnes Regular Roman" charset="0"/>
              </a:defRPr>
            </a:lvl1pPr>
            <a:lvl3pPr marL="285750" lvl="2" indent="-285750">
              <a:buFont typeface="Wingdings" panose="05000000000000000000" pitchFamily="2" charset="2"/>
              <a:buChar char="Ø"/>
              <a:defRPr b="1">
                <a:solidFill>
                  <a:srgbClr val="00A4B5"/>
                </a:solidFill>
                <a:latin typeface="Omnes Regular Roman" charset="0"/>
              </a:defRPr>
            </a:lvl3pPr>
          </a:lstStyle>
          <a:p>
            <a:pPr algn="ctr"/>
            <a:r>
              <a:rPr lang="fr-BE" sz="1800"/>
              <a:t>Logo </a:t>
            </a:r>
          </a:p>
          <a:p>
            <a:pPr algn="ctr"/>
            <a:r>
              <a:rPr lang="fr-BE" sz="1800"/>
              <a:t>Autre</a:t>
            </a:r>
            <a:endParaRPr lang="fr-FR" sz="1800"/>
          </a:p>
        </p:txBody>
      </p:sp>
      <p:cxnSp>
        <p:nvCxnSpPr>
          <p:cNvPr id="6" name="Connecteur droit 5">
            <a:extLst>
              <a:ext uri="{FF2B5EF4-FFF2-40B4-BE49-F238E27FC236}">
                <a16:creationId xmlns:a16="http://schemas.microsoft.com/office/drawing/2014/main" id="{4EE3C663-BB1C-FB49-F692-732239DD0B84}"/>
              </a:ext>
            </a:extLst>
          </p:cNvPr>
          <p:cNvCxnSpPr/>
          <p:nvPr/>
        </p:nvCxnSpPr>
        <p:spPr>
          <a:xfrm>
            <a:off x="0" y="5999902"/>
            <a:ext cx="9141714" cy="0"/>
          </a:xfrm>
          <a:prstGeom prst="line">
            <a:avLst/>
          </a:prstGeom>
          <a:ln w="19050"/>
        </p:spPr>
        <p:style>
          <a:lnRef idx="2">
            <a:schemeClr val="accent3"/>
          </a:lnRef>
          <a:fillRef idx="0">
            <a:schemeClr val="accent3"/>
          </a:fillRef>
          <a:effectRef idx="1">
            <a:schemeClr val="accent3"/>
          </a:effectRef>
          <a:fontRef idx="minor">
            <a:schemeClr val="tx1"/>
          </a:fontRef>
        </p:style>
      </p:cxnSp>
      <p:sp>
        <p:nvSpPr>
          <p:cNvPr id="7" name="Titre 1">
            <a:extLst>
              <a:ext uri="{FF2B5EF4-FFF2-40B4-BE49-F238E27FC236}">
                <a16:creationId xmlns:a16="http://schemas.microsoft.com/office/drawing/2014/main" id="{27706A09-392E-49DC-9196-9E281A1DDB16}"/>
              </a:ext>
            </a:extLst>
          </p:cNvPr>
          <p:cNvSpPr txBox="1">
            <a:spLocks/>
          </p:cNvSpPr>
          <p:nvPr/>
        </p:nvSpPr>
        <p:spPr>
          <a:xfrm>
            <a:off x="971600" y="223060"/>
            <a:ext cx="6995120" cy="97154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BE" sz="3600" u="sng">
                <a:solidFill>
                  <a:srgbClr val="00A4B5"/>
                </a:solidFill>
                <a:latin typeface="Omnes Semibold Roman" charset="0"/>
              </a:rPr>
              <a:t>Administratif</a:t>
            </a:r>
            <a:endParaRPr lang="fr-FR" sz="3600" u="sng">
              <a:solidFill>
                <a:srgbClr val="00A4B5"/>
              </a:solidFill>
              <a:latin typeface="Omnes Semibold Roman" charset="0"/>
            </a:endParaRPr>
          </a:p>
        </p:txBody>
      </p:sp>
    </p:spTree>
    <p:extLst>
      <p:ext uri="{BB962C8B-B14F-4D97-AF65-F5344CB8AC3E}">
        <p14:creationId xmlns:p14="http://schemas.microsoft.com/office/powerpoint/2010/main" val="3224196350"/>
      </p:ext>
    </p:extLst>
  </p:cSld>
  <p:clrMapOvr>
    <a:masterClrMapping/>
  </p:clrMapOvr>
</p:sld>
</file>

<file path=ppt/theme/theme1.xml><?xml version="1.0" encoding="utf-8"?>
<a:theme xmlns:a="http://schemas.openxmlformats.org/drawingml/2006/main" name="Thème Office">
  <a:themeElements>
    <a:clrScheme name="SLRB_charte 2017">
      <a:dk1>
        <a:sysClr val="windowText" lastClr="000000"/>
      </a:dk1>
      <a:lt1>
        <a:sysClr val="window" lastClr="FFFFFF"/>
      </a:lt1>
      <a:dk2>
        <a:srgbClr val="242852"/>
      </a:dk2>
      <a:lt2>
        <a:srgbClr val="ACCBF9"/>
      </a:lt2>
      <a:accent1>
        <a:srgbClr val="9D9C9C"/>
      </a:accent1>
      <a:accent2>
        <a:srgbClr val="2C3D4F"/>
      </a:accent2>
      <a:accent3>
        <a:srgbClr val="00A4B7"/>
      </a:accent3>
      <a:accent4>
        <a:srgbClr val="008594"/>
      </a:accent4>
      <a:accent5>
        <a:srgbClr val="3E5B7B"/>
      </a:accent5>
      <a:accent6>
        <a:srgbClr val="E5004D"/>
      </a:accent6>
      <a:hlink>
        <a:srgbClr val="6C496F"/>
      </a:hlink>
      <a:folHlink>
        <a:srgbClr val="C8C5C5"/>
      </a:folHlink>
    </a:clrScheme>
    <a:fontScheme name="SLRB">
      <a:majorFont>
        <a:latin typeface="Omnes Regular"/>
        <a:ea typeface=""/>
        <a:cs typeface=""/>
      </a:majorFont>
      <a:minorFont>
        <a:latin typeface="Omnes Regular"/>
        <a:ea typeface=""/>
        <a:cs typeface=""/>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d0b8634f-b5f5-45bc-be9e-2deb37dff07e">
      <Terms xmlns="http://schemas.microsoft.com/office/infopath/2007/PartnerControls"/>
    </lcf76f155ced4ddcb4097134ff3c332f>
    <TaxCatchAll xmlns="c96ddbc0-566f-4a40-80b9-1aaf419d204b" xsi:nil="true"/>
    <SharedWithUsers xmlns="c96ddbc0-566f-4a40-80b9-1aaf419d204b">
      <UserInfo>
        <DisplayName>Ingrid COTRINA ARAUJO</DisplayName>
        <AccountId>515</AccountId>
        <AccountType/>
      </UserInfo>
      <UserInfo>
        <DisplayName>Xavier LEROY</DisplayName>
        <AccountId>2396</AccountId>
        <AccountType/>
      </UserInfo>
      <UserInfo>
        <DisplayName>Taoufik HAMZAOUI</DisplayName>
        <AccountId>316</AccountId>
        <AccountType/>
      </UserInfo>
      <UserInfo>
        <DisplayName>François PIRLOT</DisplayName>
        <AccountId>293</AccountId>
        <AccountType/>
      </UserInfo>
    </SharedWithUsers>
    <Typedoc xmlns="d0b8634f-b5f5-45bc-be9e-2deb37dff07e" xsi:nil="true"/>
    <CP xmlns="d0b8634f-b5f5-45bc-be9e-2deb37dff07e" xsi:nil="true"/>
    <CODECHANTIER xmlns="d0b8634f-b5f5-45bc-be9e-2deb37dff07e" xsi:nil="true"/>
    <Remarques xmlns="d0b8634f-b5f5-45bc-be9e-2deb37dff07e" xsi:nil="true"/>
    <Phase xmlns="d0b8634f-b5f5-45bc-be9e-2deb37dff07e" xsi:nil="true"/>
    <DateIN xmlns="d0b8634f-b5f5-45bc-be9e-2deb37dff07e" xsi:nil="true"/>
    <SLRBPHOTOS xmlns="d0b8634f-b5f5-45bc-be9e-2deb37dff07e">true</SLRBPHOTOS>
    <Typetravaux xmlns="d0b8634f-b5f5-45bc-be9e-2deb37dff07e" xsi:nil="true"/>
    <GroupeSISP xmlns="d0b8634f-b5f5-45bc-be9e-2deb37dff07e" xsi:nil="true"/>
    <TUTELLE xmlns="d0b8634f-b5f5-45bc-be9e-2deb37dff07e" xsi:nil="true"/>
    <CodeQuartier xmlns="d0b8634f-b5f5-45bc-be9e-2deb37dff07e" xsi:nil="true"/>
    <SISP xmlns="d0b8634f-b5f5-45bc-be9e-2deb37dff07e" xsi:nil="true"/>
    <BATIMENT xmlns="d0b8634f-b5f5-45bc-be9e-2deb37dff07e"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FE196A7B4B4F94CBE7D5B1DC5C77DC9" ma:contentTypeVersion="30" ma:contentTypeDescription="Crée un document." ma:contentTypeScope="" ma:versionID="437e19ec1f52d10533f9037fe0d83856">
  <xsd:schema xmlns:xsd="http://www.w3.org/2001/XMLSchema" xmlns:xs="http://www.w3.org/2001/XMLSchema" xmlns:p="http://schemas.microsoft.com/office/2006/metadata/properties" xmlns:ns2="d0b8634f-b5f5-45bc-be9e-2deb37dff07e" xmlns:ns3="c96ddbc0-566f-4a40-80b9-1aaf419d204b" targetNamespace="http://schemas.microsoft.com/office/2006/metadata/properties" ma:root="true" ma:fieldsID="e0ff67e7f7a0341b997581a773289a20" ns2:_="" ns3:_="">
    <xsd:import namespace="d0b8634f-b5f5-45bc-be9e-2deb37dff07e"/>
    <xsd:import namespace="c96ddbc0-566f-4a40-80b9-1aaf419d204b"/>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Typedoc" minOccurs="0"/>
                <xsd:element ref="ns2:Phase" minOccurs="0"/>
                <xsd:element ref="ns2:DateIN" minOccurs="0"/>
                <xsd:element ref="ns2:TUTELLE" minOccurs="0"/>
                <xsd:element ref="ns2:Remarques" minOccurs="0"/>
                <xsd:element ref="ns3:SharedWithUsers" minOccurs="0"/>
                <xsd:element ref="ns3:SharedWithDetails" minOccurs="0"/>
                <xsd:element ref="ns2:MediaServiceSearchProperties" minOccurs="0"/>
                <xsd:element ref="ns2:Typetravaux"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CODECHANTIER" minOccurs="0"/>
                <xsd:element ref="ns2:SISP" minOccurs="0"/>
                <xsd:element ref="ns2:SLRBPHOTOS" minOccurs="0"/>
                <xsd:element ref="ns2:BATIMENT" minOccurs="0"/>
                <xsd:element ref="ns2:CodeQuartier" minOccurs="0"/>
                <xsd:element ref="ns2:CP" minOccurs="0"/>
                <xsd:element ref="ns2:GroupeSISP"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b8634f-b5f5-45bc-be9e-2deb37dff0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Typedoc" ma:index="11" nillable="true" ma:displayName="Type doc" ma:format="Dropdown" ma:internalName="Typedoc">
      <xsd:complexType>
        <xsd:complexContent>
          <xsd:extension base="dms:MultiChoice">
            <xsd:sequence>
              <xsd:element name="Value" maxOccurs="unbounded" minOccurs="0" nillable="true">
                <xsd:simpleType>
                  <xsd:restriction base="dms:Choice">
                    <xsd:enumeration value="Accusé réception"/>
                    <xsd:enumeration value="NRT"/>
                    <xsd:enumeration value="Approbation"/>
                    <xsd:enumeration value="Rapport CA"/>
                    <xsd:enumeration value="Rapport CD"/>
                    <xsd:enumeration value="Outil"/>
                    <xsd:enumeration value="Procedures"/>
                    <xsd:enumeration value="Processus"/>
                    <xsd:enumeration value="Check-List"/>
                    <xsd:enumeration value="Formation"/>
                    <xsd:enumeration value="Vade-mecum"/>
                    <xsd:enumeration value="Exemple CSC"/>
                    <xsd:enumeration value="Aide-mémoire"/>
                  </xsd:restriction>
                </xsd:simpleType>
              </xsd:element>
            </xsd:sequence>
          </xsd:extension>
        </xsd:complexContent>
      </xsd:complexType>
    </xsd:element>
    <xsd:element name="Phase" ma:index="12" nillable="true" ma:displayName="Phase" ma:format="Dropdown" ma:internalName="Phase">
      <xsd:complexType>
        <xsd:complexContent>
          <xsd:extension base="dms:MultiChoice">
            <xsd:sequence>
              <xsd:element name="Value" maxOccurs="unbounded" minOccurs="0" nillable="true">
                <xsd:simpleType>
                  <xsd:restriction base="dms:Choice">
                    <xsd:enumeration value="MS"/>
                    <xsd:enumeration value="AP"/>
                    <xsd:enumeration value="BA"/>
                    <xsd:enumeration value="PU"/>
                    <xsd:enumeration value="Autres"/>
                    <xsd:enumeration value="CH"/>
                    <xsd:enumeration value="Kick-off"/>
                    <xsd:enumeration value="DMS"/>
                    <xsd:enumeration value="DMT"/>
                  </xsd:restriction>
                </xsd:simpleType>
              </xsd:element>
            </xsd:sequence>
          </xsd:extension>
        </xsd:complexContent>
      </xsd:complexType>
    </xsd:element>
    <xsd:element name="DateIN" ma:index="13" nillable="true" ma:displayName="Date IN" ma:format="DateTime" ma:internalName="DateIN">
      <xsd:simpleType>
        <xsd:restriction base="dms:DateTime"/>
      </xsd:simpleType>
    </xsd:element>
    <xsd:element name="TUTELLE" ma:index="14" nillable="true" ma:displayName="TUTELLE" ma:format="Dropdown" ma:internalName="TUTELLE">
      <xsd:complexType>
        <xsd:complexContent>
          <xsd:extension base="dms:MultiChoice">
            <xsd:sequence>
              <xsd:element name="Value" maxOccurs="unbounded" minOccurs="0" nillable="true">
                <xsd:simpleType>
                  <xsd:restriction base="dms:Choice">
                    <xsd:enumeration value="TL"/>
                    <xsd:enumeration value="TA"/>
                    <xsd:enumeration value="TP"/>
                  </xsd:restriction>
                </xsd:simpleType>
              </xsd:element>
            </xsd:sequence>
          </xsd:extension>
        </xsd:complexContent>
      </xsd:complexType>
    </xsd:element>
    <xsd:element name="Remarques" ma:index="15" nillable="true" ma:displayName="Remarques" ma:format="Dropdown" ma:internalName="Remarques">
      <xsd:simpleType>
        <xsd:restriction base="dms:Text">
          <xsd:maxLength value="255"/>
        </xsd:restriction>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Typetravaux" ma:index="19" nillable="true" ma:displayName="Type travaux" ma:format="Dropdown" ma:internalName="Typetravaux">
      <xsd:simpleType>
        <xsd:restriction base="dms:Choice">
          <xsd:enumeration value="Ren lourde"/>
          <xsd:enumeration value="Enveloppe complète"/>
          <xsd:enumeration value="Composants"/>
        </xsd:restriction>
      </xsd:simpleType>
    </xsd:element>
    <xsd:element name="lcf76f155ced4ddcb4097134ff3c332f" ma:index="21" nillable="true" ma:taxonomy="true" ma:internalName="lcf76f155ced4ddcb4097134ff3c332f" ma:taxonomyFieldName="MediaServiceImageTags" ma:displayName="Balises d’images" ma:readOnly="false" ma:fieldId="{5cf76f15-5ced-4ddc-b409-7134ff3c332f}" ma:taxonomyMulti="true" ma:sspId="5e3cce23-1788-4ece-a9c2-5ee310c6a837"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element name="MediaServiceGenerationTime" ma:index="24" nillable="true" ma:displayName="MediaServiceGenerationTime" ma:hidden="true" ma:internalName="MediaServiceGenerationTime" ma:readOnly="true">
      <xsd:simpleType>
        <xsd:restriction base="dms:Text"/>
      </xsd:simpleType>
    </xsd:element>
    <xsd:element name="MediaServiceEventHashCode" ma:index="25" nillable="true" ma:displayName="MediaServiceEventHashCode" ma:hidden="true" ma:internalName="MediaServiceEventHashCode" ma:readOnly="true">
      <xsd:simpleType>
        <xsd:restriction base="dms:Text"/>
      </xsd:simpleType>
    </xsd:element>
    <xsd:element name="MediaServiceDateTaken" ma:index="26" nillable="true" ma:displayName="MediaServiceDateTaken" ma:hidden="true" ma:indexed="true" ma:internalName="MediaServiceDateTaken" ma:readOnly="true">
      <xsd:simpleType>
        <xsd:restriction base="dms:Text"/>
      </xsd:simpleType>
    </xsd:element>
    <xsd:element name="MediaServiceLocation" ma:index="27" nillable="true" ma:displayName="Location" ma:indexed="true" ma:internalName="MediaServiceLocation" ma:readOnly="true">
      <xsd:simpleType>
        <xsd:restriction base="dms:Text"/>
      </xsd:simpleType>
    </xsd:element>
    <xsd:element name="CODECHANTIER" ma:index="28" nillable="true" ma:displayName="CODE CHANTIER" ma:format="Dropdown" ma:internalName="CODECHANTIER">
      <xsd:simpleType>
        <xsd:restriction base="dms:Text">
          <xsd:maxLength value="255"/>
        </xsd:restriction>
      </xsd:simpleType>
    </xsd:element>
    <xsd:element name="SISP" ma:index="29" nillable="true" ma:displayName="SISP" ma:format="Dropdown" ma:internalName="SISP">
      <xsd:simpleType>
        <xsd:restriction base="dms:Choice">
          <xsd:enumeration value="2020"/>
          <xsd:enumeration value="2040"/>
          <xsd:enumeration value="2070"/>
          <xsd:enumeration value="2140"/>
          <xsd:enumeration value="2160"/>
          <xsd:enumeration value="2170"/>
          <xsd:enumeration value="2270"/>
          <xsd:enumeration value="2400"/>
          <xsd:enumeration value="2410"/>
          <xsd:enumeration value="2500"/>
          <xsd:enumeration value="2560"/>
          <xsd:enumeration value="2570"/>
          <xsd:enumeration value="2580"/>
          <xsd:enumeration value="2700"/>
          <xsd:enumeration value="2800"/>
          <xsd:enumeration value="2810"/>
          <xsd:enumeration value="AUTRES"/>
        </xsd:restriction>
      </xsd:simpleType>
    </xsd:element>
    <xsd:element name="SLRBPHOTOS" ma:index="30" nillable="true" ma:displayName="SLRB PHOTOS" ma:default="1" ma:format="Dropdown" ma:internalName="SLRBPHOTOS">
      <xsd:simpleType>
        <xsd:restriction base="dms:Boolean"/>
      </xsd:simpleType>
    </xsd:element>
    <xsd:element name="BATIMENT" ma:index="31" nillable="true" ma:displayName="BATIMENT" ma:format="Dropdown" ma:internalName="BATIMENT">
      <xsd:complexType>
        <xsd:complexContent>
          <xsd:extension base="dms:MultiChoice">
            <xsd:sequence>
              <xsd:element name="Value" maxOccurs="unbounded" minOccurs="0" nillable="true">
                <xsd:simpleType>
                  <xsd:restriction base="dms:Choice">
                    <xsd:enumeration value="HELMET 321"/>
                    <xsd:enumeration value="HELMET 323"/>
                    <xsd:enumeration value="SÉVERIN 55"/>
                    <xsd:enumeration value="SÉVERIN 57"/>
                    <xsd:enumeration value="VAN DROOGENBROECK 53"/>
                    <xsd:enumeration value="VAN DROOGENBROECK 55"/>
                    <xsd:enumeration value="VAN DROOGENBROECK 57"/>
                    <xsd:enumeration value="VAN DROOGENBROECK 59"/>
                    <xsd:enumeration value="VAN DROOGENBROECK 61"/>
                  </xsd:restriction>
                </xsd:simpleType>
              </xsd:element>
            </xsd:sequence>
          </xsd:extension>
        </xsd:complexContent>
      </xsd:complexType>
    </xsd:element>
    <xsd:element name="CodeQuartier" ma:index="32" nillable="true" ma:displayName="Code Quartier" ma:format="Dropdown" ma:internalName="CodeQuartier">
      <xsd:simpleType>
        <xsd:restriction base="dms:Choice">
          <xsd:enumeration value="21"/>
          <xsd:enumeration value="22"/>
          <xsd:enumeration value="23"/>
          <xsd:enumeration value="24"/>
          <xsd:enumeration value="26"/>
          <xsd:enumeration value="27"/>
          <xsd:enumeration value="28"/>
          <xsd:enumeration value="30"/>
          <xsd:enumeration value="79"/>
          <xsd:enumeration value="80"/>
          <xsd:enumeration value="81"/>
          <xsd:enumeration value="82"/>
          <xsd:enumeration value="83"/>
          <xsd:enumeration value="84"/>
          <xsd:enumeration value="85"/>
          <xsd:enumeration value="86"/>
          <xsd:enumeration value="87"/>
        </xsd:restriction>
      </xsd:simpleType>
    </xsd:element>
    <xsd:element name="CP" ma:index="33" nillable="true" ma:displayName="CP" ma:format="Dropdown" ma:internalName="CP">
      <xsd:simpleType>
        <xsd:restriction base="dms:Choice">
          <xsd:enumeration value="1000"/>
          <xsd:enumeration value="1020"/>
          <xsd:enumeration value="1030"/>
          <xsd:enumeration value="1040"/>
          <xsd:enumeration value="1050"/>
          <xsd:enumeration value="1060"/>
          <xsd:enumeration value="1070"/>
          <xsd:enumeration value="1120"/>
          <xsd:enumeration value="1130"/>
          <xsd:enumeration value="1140"/>
          <xsd:enumeration value="1150"/>
          <xsd:enumeration value="1160"/>
          <xsd:enumeration value="1170"/>
          <xsd:enumeration value="1180"/>
          <xsd:enumeration value="1200"/>
          <xsd:enumeration value="1210"/>
        </xsd:restriction>
      </xsd:simpleType>
    </xsd:element>
    <xsd:element name="GroupeSISP" ma:index="34" nillable="true" ma:displayName="Groupe SISP" ma:description="72 maisons" ma:format="Dropdown" ma:internalName="GroupeSISP">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96ddbc0-566f-4a40-80b9-1aaf419d204b" elementFormDefault="qualified">
    <xsd:import namespace="http://schemas.microsoft.com/office/2006/documentManagement/types"/>
    <xsd:import namespace="http://schemas.microsoft.com/office/infopath/2007/PartnerControls"/>
    <xsd:element name="SharedWithUsers" ma:index="16"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Partagé avec détails" ma:internalName="SharedWithDetails" ma:readOnly="true">
      <xsd:simpleType>
        <xsd:restriction base="dms:Note">
          <xsd:maxLength value="255"/>
        </xsd:restriction>
      </xsd:simpleType>
    </xsd:element>
    <xsd:element name="TaxCatchAll" ma:index="22" nillable="true" ma:displayName="Taxonomy Catch All Column" ma:hidden="true" ma:list="{91ded52a-5638-4e5c-af2c-7ba4d415010a}" ma:internalName="TaxCatchAll" ma:showField="CatchAllData" ma:web="c96ddbc0-566f-4a40-80b9-1aaf419d204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DF0559-33BD-482A-B1CC-79A53447CF55}">
  <ds:schemaRefs>
    <ds:schemaRef ds:uri="http://schemas.microsoft.com/sharepoint/v3/contenttype/forms"/>
  </ds:schemaRefs>
</ds:datastoreItem>
</file>

<file path=customXml/itemProps2.xml><?xml version="1.0" encoding="utf-8"?>
<ds:datastoreItem xmlns:ds="http://schemas.openxmlformats.org/officeDocument/2006/customXml" ds:itemID="{787AF514-1158-4D70-8F17-4FE9CDFF5C48}">
  <ds:schemaRefs>
    <ds:schemaRef ds:uri="http://purl.org/dc/dcmitype/"/>
    <ds:schemaRef ds:uri="http://purl.org/dc/elements/1.1/"/>
    <ds:schemaRef ds:uri="http://schemas.microsoft.com/office/2006/metadata/properties"/>
    <ds:schemaRef ds:uri="http://schemas.microsoft.com/office/2006/documentManagement/types"/>
    <ds:schemaRef ds:uri="c7e117b2-efe3-4b9a-b280-472805a36568"/>
    <ds:schemaRef ds:uri="http://schemas.microsoft.com/office/infopath/2007/PartnerControls"/>
    <ds:schemaRef ds:uri="http://purl.org/dc/terms/"/>
    <ds:schemaRef ds:uri="http://schemas.openxmlformats.org/package/2006/metadata/core-properties"/>
    <ds:schemaRef ds:uri="d80ecef4-82c1-4ca5-be87-e14b65f18f98"/>
    <ds:schemaRef ds:uri="http://www.w3.org/XML/1998/namespace"/>
    <ds:schemaRef ds:uri="d0b8634f-b5f5-45bc-be9e-2deb37dff07e"/>
    <ds:schemaRef ds:uri="c96ddbc0-566f-4a40-80b9-1aaf419d204b"/>
  </ds:schemaRefs>
</ds:datastoreItem>
</file>

<file path=customXml/itemProps3.xml><?xml version="1.0" encoding="utf-8"?>
<ds:datastoreItem xmlns:ds="http://schemas.openxmlformats.org/officeDocument/2006/customXml" ds:itemID="{ACE57EDB-159C-4B5D-8326-8BB56C3212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0b8634f-b5f5-45bc-be9e-2deb37dff07e"/>
    <ds:schemaRef ds:uri="c96ddbc0-566f-4a40-80b9-1aaf419d204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348</TotalTime>
  <Words>2690</Words>
  <Application>Microsoft Office PowerPoint</Application>
  <PresentationFormat>On-screen Show (4:3)</PresentationFormat>
  <Paragraphs>409</Paragraphs>
  <Slides>21</Slides>
  <Notes>5</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Thème Office</vt:lpstr>
      <vt:lpstr>[TITRE DU PROJET]</vt:lpstr>
      <vt:lpstr>Ordre du jour</vt:lpstr>
      <vt:lpstr>Annexe III.A3 – « Charte d’intervention des entreprises »</vt:lpstr>
      <vt:lpstr>Annexe III.A2  « Gestion de travaux en Milieu Habité »</vt:lpstr>
      <vt:lpstr>Annexe III.A1 et A1bis « Clauses RGPD »</vt:lpstr>
      <vt:lpstr>Annexe III.A4 « Description des rôles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Inventaire logement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Laurent Schmitz</dc:creator>
  <cp:lastModifiedBy>Ingrid COTRINA ARAUJO</cp:lastModifiedBy>
  <cp:revision>32</cp:revision>
  <cp:lastPrinted>2024-07-12T08:21:25Z</cp:lastPrinted>
  <dcterms:created xsi:type="dcterms:W3CDTF">2016-10-06T11:58:12Z</dcterms:created>
  <dcterms:modified xsi:type="dcterms:W3CDTF">2026-03-05T15:22:58Z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0x0101000FE196A7B4B4F94CBE7D5B1DC5C77DC9</vt:lpwstr>
  </property>
  <property fmtid="{D5CDD505-2E9C-101B-9397-08002B2CF9AE}" pid="3" name="MediaServiceImageTags">
    <vt:lpwstr/>
  </property>
</Properties>
</file>