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sldIdLst>
    <p:sldId id="256" r:id="rId5"/>
    <p:sldId id="257" r:id="rId6"/>
    <p:sldId id="321" r:id="rId7"/>
    <p:sldId id="323" r:id="rId8"/>
    <p:sldId id="324" r:id="rId9"/>
    <p:sldId id="325" r:id="rId10"/>
    <p:sldId id="301" r:id="rId11"/>
    <p:sldId id="305" r:id="rId12"/>
    <p:sldId id="319" r:id="rId13"/>
    <p:sldId id="327" r:id="rId14"/>
    <p:sldId id="303" r:id="rId15"/>
    <p:sldId id="304" r:id="rId16"/>
    <p:sldId id="315" r:id="rId17"/>
    <p:sldId id="307" r:id="rId18"/>
    <p:sldId id="309" r:id="rId19"/>
    <p:sldId id="310" r:id="rId20"/>
    <p:sldId id="306" r:id="rId21"/>
    <p:sldId id="311" r:id="rId22"/>
    <p:sldId id="320" r:id="rId23"/>
    <p:sldId id="326" r:id="rId24"/>
    <p:sldId id="316"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2B8337-E971-B73C-6859-FEAD81A06793}" name="François PIRLOT" initials="FP" userId="S::fpirlot@slrb.brussels::0ed82f82-f9d8-4dac-9af5-cbac0704f703" providerId="AD"/>
  <p188:author id="{DB9A5946-2C34-91FF-9F9C-DF8548AD87D5}" name="Ann VAN LOMBERGEN" initials="AV" userId="S::AVANLOMBERGEN@bghm.brussels::e3259879-1f8f-4841-b2ec-7f74e0bcad7d" providerId="AD"/>
  <p188:author id="{B9DE5947-DF14-89EA-8AB6-B5B3D2CDDC57}" name="Florence KAUFMANN" initials="FK" userId="S::fkaufmann@slrb.brussels::3cb179ae-7828-42f5-b813-290a58f38cb3" providerId="AD"/>
  <p188:author id="{0D184F51-02D6-E8B8-70D9-1082CE41012D}" name="Martine SMETS" initials="MS" userId="S::msmets@slrb.brussels::f34e259e-3ba8-4744-91b7-242d5fcca0e8" providerId="AD"/>
  <p188:author id="{4C3D155C-7DB1-189B-6BB5-870242B7098F}" name="Jo VAN CLEVEN" initials="JV" userId="S::JVANCLEVEN@bghm.brussels::656df980-fcf1-42af-b3d9-2a02e128509c" providerId="AD"/>
  <p188:author id="{F3C94066-60FF-CB07-2136-74323ADBB3A8}" name="Ingrid COTRINA ARAUJO" initials="IC" userId="S::icotrinaaraujo@slrb.brussels::20e9ec23-8e9d-4d68-bbe4-52fe8d40fc09" providerId="AD"/>
  <p188:author id="{82E0CF83-9DC9-B2F4-C576-23EB53D85863}" name="Malou VOSSAERT" initials="" userId="S::mvossaert@slrb.brussels::ba82051a-59fc-4887-9af6-c2908fb83b37" providerId="AD"/>
  <p188:author id="{26986C92-4E2E-F436-B9B4-2E50A32B9156}" name="Yannick DAL" initials="YD" userId="S::ydal@slrb.brussels::ebf6605f-58e1-4cfb-aaf8-beb764abe3bc" providerId="AD"/>
  <p188:author id="{EF7FC8B8-D86C-2CA3-92AB-677BAEF4BC89}" name="Julie VAN CROMBRUGGEN" initials="JVC" userId="S::JVANCROMBRUGGEN@slrb.brussels::6521e2bc-0a4a-425e-adf5-05ffd4cb7bf1" providerId="AD"/>
  <p188:author id="{19E415F7-F7A1-9442-9A4A-D6A18D8768FC}" name="Gaëlle RODRIGUEZ" initials="GR" userId="S::grodriguez@slrb.brussels::5eab91c1-1081-4f15-b25c-5e3e0b67c73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B7B"/>
    <a:srgbClr val="00A4B5"/>
    <a:srgbClr val="4BB9BC"/>
    <a:srgbClr val="2C3D4F"/>
    <a:srgbClr val="00A4B7"/>
    <a:srgbClr val="1C284D"/>
    <a:srgbClr val="FF66FF"/>
    <a:srgbClr val="D3E7ED"/>
    <a:srgbClr val="E5004D"/>
    <a:srgbClr val="6C49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DB8C10-DE5A-4BF4-BB36-6990A7EE4459}" v="45" dt="2025-03-18T10:36:56.88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rid COTRINA ARAUJO" userId="20e9ec23-8e9d-4d68-bbe4-52fe8d40fc09" providerId="ADAL" clId="{65DB8C10-DE5A-4BF4-BB36-6990A7EE4459}"/>
    <pc:docChg chg="custSel modSld">
      <pc:chgData name="Ingrid COTRINA ARAUJO" userId="20e9ec23-8e9d-4d68-bbe4-52fe8d40fc09" providerId="ADAL" clId="{65DB8C10-DE5A-4BF4-BB36-6990A7EE4459}" dt="2025-03-18T10:36:57.597" v="46" actId="404"/>
      <pc:docMkLst>
        <pc:docMk/>
      </pc:docMkLst>
      <pc:sldChg chg="delSp mod">
        <pc:chgData name="Ingrid COTRINA ARAUJO" userId="20e9ec23-8e9d-4d68-bbe4-52fe8d40fc09" providerId="ADAL" clId="{65DB8C10-DE5A-4BF4-BB36-6990A7EE4459}" dt="2025-03-18T10:13:47.937" v="0" actId="478"/>
        <pc:sldMkLst>
          <pc:docMk/>
          <pc:sldMk cId="1132669707" sldId="256"/>
        </pc:sldMkLst>
        <pc:spChg chg="del">
          <ac:chgData name="Ingrid COTRINA ARAUJO" userId="20e9ec23-8e9d-4d68-bbe4-52fe8d40fc09" providerId="ADAL" clId="{65DB8C10-DE5A-4BF4-BB36-6990A7EE4459}" dt="2025-03-18T10:13:47.937" v="0" actId="478"/>
          <ac:spMkLst>
            <pc:docMk/>
            <pc:sldMk cId="1132669707" sldId="256"/>
            <ac:spMk id="3" creationId="{A51EB480-4D72-225B-E434-33B2D5082294}"/>
          </ac:spMkLst>
        </pc:spChg>
      </pc:sldChg>
      <pc:sldChg chg="modSp mod">
        <pc:chgData name="Ingrid COTRINA ARAUJO" userId="20e9ec23-8e9d-4d68-bbe4-52fe8d40fc09" providerId="ADAL" clId="{65DB8C10-DE5A-4BF4-BB36-6990A7EE4459}" dt="2025-03-18T10:36:57.597" v="46" actId="404"/>
        <pc:sldMkLst>
          <pc:docMk/>
          <pc:sldMk cId="159330357" sldId="304"/>
        </pc:sldMkLst>
        <pc:graphicFrameChg chg="mod modGraphic">
          <ac:chgData name="Ingrid COTRINA ARAUJO" userId="20e9ec23-8e9d-4d68-bbe4-52fe8d40fc09" providerId="ADAL" clId="{65DB8C10-DE5A-4BF4-BB36-6990A7EE4459}" dt="2025-03-18T10:36:57.597" v="46" actId="404"/>
          <ac:graphicFrameMkLst>
            <pc:docMk/>
            <pc:sldMk cId="159330357" sldId="304"/>
            <ac:graphicFrameMk id="6" creationId="{25284A8D-D842-4DCE-84B0-4806ADC9EAE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368674-DDA0-458D-A4FC-11C15D29A4C0}" type="doc">
      <dgm:prSet loTypeId="urn:microsoft.com/office/officeart/2005/8/layout/process1" loCatId="process" qsTypeId="urn:microsoft.com/office/officeart/2005/8/quickstyle/simple1" qsCatId="simple" csTypeId="urn:microsoft.com/office/officeart/2005/8/colors/colorful3" csCatId="colorful" phldr="1"/>
      <dgm:spPr/>
    </dgm:pt>
    <dgm:pt modelId="{041FEE8F-1D3C-4D93-9372-A60623F3C59F}">
      <dgm:prSet phldrT="[Texte]" custT="1"/>
      <dgm:spPr/>
      <dgm:t>
        <a:bodyPr/>
        <a:lstStyle/>
        <a:p>
          <a:r>
            <a:rPr lang="nl-BE" sz="1600" b="1" dirty="0"/>
            <a:t>AA geeft zijn TF door</a:t>
          </a:r>
          <a:r>
            <a:rPr lang="nl-BE" sz="1600" dirty="0"/>
            <a:t> aan de diverse actoren:</a:t>
          </a:r>
        </a:p>
        <a:p>
          <a:r>
            <a:rPr lang="nl-BE" sz="1600" dirty="0">
              <a:solidFill>
                <a:schemeClr val="bg1"/>
              </a:solidFill>
            </a:rPr>
            <a:t> OVM, AR, ING BT, EPB </a:t>
          </a:r>
          <a:r>
            <a:rPr lang="nl-BE" sz="1600" dirty="0"/>
            <a:t>en STAB</a:t>
          </a:r>
        </a:p>
      </dgm:t>
    </dgm:pt>
    <dgm:pt modelId="{E719FE0F-DE0C-41DF-B2A3-8389368F7DF9}" type="parTrans" cxnId="{2E9DA71E-D74D-4FDF-809F-34722B6FB3FA}">
      <dgm:prSet/>
      <dgm:spPr/>
      <dgm:t>
        <a:bodyPr/>
        <a:lstStyle/>
        <a:p>
          <a:endParaRPr lang="fr-FR"/>
        </a:p>
      </dgm:t>
    </dgm:pt>
    <dgm:pt modelId="{8E1AC10F-786F-42DF-9559-92E70E9ADA37}" type="sibTrans" cxnId="{2E9DA71E-D74D-4FDF-809F-34722B6FB3FA}">
      <dgm:prSet/>
      <dgm:spPr/>
      <dgm:t>
        <a:bodyPr/>
        <a:lstStyle/>
        <a:p>
          <a:endParaRPr lang="fr-FR"/>
        </a:p>
      </dgm:t>
    </dgm:pt>
    <dgm:pt modelId="{B30A1FF0-2E71-4737-BFF9-C97CDFB42719}">
      <dgm:prSet phldrT="[Texte]" custT="1"/>
      <dgm:spPr/>
      <dgm:t>
        <a:bodyPr/>
        <a:lstStyle/>
        <a:p>
          <a:r>
            <a:rPr lang="nl-BE" sz="1400"/>
            <a:t>Analyse</a:t>
          </a:r>
        </a:p>
      </dgm:t>
    </dgm:pt>
    <dgm:pt modelId="{79F0A8DE-B325-4412-A64E-6CF9E4B2ABC8}" type="parTrans" cxnId="{93ACED23-15CA-4C8B-A60B-75C39E75A3C1}">
      <dgm:prSet/>
      <dgm:spPr/>
      <dgm:t>
        <a:bodyPr/>
        <a:lstStyle/>
        <a:p>
          <a:endParaRPr lang="fr-FR"/>
        </a:p>
      </dgm:t>
    </dgm:pt>
    <dgm:pt modelId="{A585B077-75BC-42D3-B477-7CB5CB672841}" type="sibTrans" cxnId="{93ACED23-15CA-4C8B-A60B-75C39E75A3C1}">
      <dgm:prSet/>
      <dgm:spPr/>
      <dgm:t>
        <a:bodyPr/>
        <a:lstStyle/>
        <a:p>
          <a:endParaRPr lang="fr-FR"/>
        </a:p>
      </dgm:t>
    </dgm:pt>
    <dgm:pt modelId="{5FF00EEE-AD60-438F-9432-A0A2085E506F}">
      <dgm:prSet phldrT="[Texte]" custT="1"/>
      <dgm:spPr/>
      <dgm:t>
        <a:bodyPr/>
        <a:lstStyle/>
        <a:p>
          <a:r>
            <a:rPr lang="nl-BE" sz="1200">
              <a:solidFill>
                <a:prstClr val="white"/>
              </a:solidFill>
              <a:latin typeface="Omnes Regular"/>
              <a:ea typeface="+mn-ea"/>
              <a:cs typeface="+mn-cs"/>
            </a:rPr>
            <a:t>Handtekening van het studiebureau en de leidend ambtenaar OVM (werfbeheerder van de OVM)</a:t>
          </a:r>
        </a:p>
      </dgm:t>
    </dgm:pt>
    <dgm:pt modelId="{90D2181D-B428-4118-975D-C15A520C94CE}" type="parTrans" cxnId="{9C7EEB00-474A-4BD7-9993-A7A7D03633E4}">
      <dgm:prSet/>
      <dgm:spPr/>
      <dgm:t>
        <a:bodyPr/>
        <a:lstStyle/>
        <a:p>
          <a:endParaRPr lang="fr-FR"/>
        </a:p>
      </dgm:t>
    </dgm:pt>
    <dgm:pt modelId="{E0FC6129-BC9E-444C-B63F-869A32EFE396}" type="sibTrans" cxnId="{9C7EEB00-474A-4BD7-9993-A7A7D03633E4}">
      <dgm:prSet/>
      <dgm:spPr/>
      <dgm:t>
        <a:bodyPr/>
        <a:lstStyle/>
        <a:p>
          <a:endParaRPr lang="fr-FR"/>
        </a:p>
      </dgm:t>
    </dgm:pt>
    <dgm:pt modelId="{1FDE8032-3F51-47CA-90A9-7DBA00D3356F}">
      <dgm:prSet custT="1"/>
      <dgm:spPr/>
      <dgm:t>
        <a:bodyPr/>
        <a:lstStyle/>
        <a:p>
          <a:r>
            <a:rPr lang="nl-BE" sz="1100" dirty="0"/>
            <a:t>AR</a:t>
          </a:r>
          <a:r>
            <a:rPr lang="nl-BE" sz="1100" dirty="0">
              <a:solidFill>
                <a:schemeClr val="bg1"/>
              </a:solidFill>
            </a:rPr>
            <a:t>, ING BT, </a:t>
          </a:r>
          <a:r>
            <a:rPr lang="nl-BE" sz="1100" dirty="0"/>
            <a:t>EPB en STAB en OVM </a:t>
          </a:r>
          <a:r>
            <a:rPr lang="nl-BE" sz="1100" dirty="0">
              <a:solidFill>
                <a:prstClr val="white"/>
              </a:solidFill>
              <a:latin typeface="Omnes Regular"/>
              <a:ea typeface="+mn-ea"/>
              <a:cs typeface="+mn-cs"/>
            </a:rPr>
            <a:t>analyseren de </a:t>
          </a:r>
          <a:r>
            <a:rPr lang="nl-BE" sz="1100" dirty="0" err="1">
              <a:solidFill>
                <a:prstClr val="white"/>
              </a:solidFill>
              <a:latin typeface="Omnes Regular"/>
              <a:ea typeface="+mn-ea"/>
              <a:cs typeface="+mn-cs"/>
            </a:rPr>
            <a:t>TF’s</a:t>
          </a:r>
          <a:r>
            <a:rPr lang="nl-BE" sz="1100" dirty="0">
              <a:solidFill>
                <a:prstClr val="white"/>
              </a:solidFill>
              <a:latin typeface="Omnes Regular"/>
              <a:ea typeface="+mn-ea"/>
              <a:cs typeface="+mn-cs"/>
            </a:rPr>
            <a:t> volgens </a:t>
          </a:r>
          <a:r>
            <a:rPr lang="nl-BE" sz="1100" dirty="0"/>
            <a:t>het BB. Zij sturen hun akkoord / akkoord met opmerkingen / niet akkoord naar AANN.</a:t>
          </a:r>
        </a:p>
      </dgm:t>
    </dgm:pt>
    <dgm:pt modelId="{286FE8F9-4DAF-4C6A-AF85-B49412FC40FB}" type="parTrans" cxnId="{100C807D-EFDC-4219-88C8-F89E02DE80AB}">
      <dgm:prSet/>
      <dgm:spPr/>
      <dgm:t>
        <a:bodyPr/>
        <a:lstStyle/>
        <a:p>
          <a:endParaRPr lang="fr-FR"/>
        </a:p>
      </dgm:t>
    </dgm:pt>
    <dgm:pt modelId="{E359B720-072A-4A02-9A0F-ECC1693E57BB}" type="sibTrans" cxnId="{100C807D-EFDC-4219-88C8-F89E02DE80AB}">
      <dgm:prSet/>
      <dgm:spPr/>
      <dgm:t>
        <a:bodyPr/>
        <a:lstStyle/>
        <a:p>
          <a:endParaRPr lang="fr-FR"/>
        </a:p>
      </dgm:t>
    </dgm:pt>
    <dgm:pt modelId="{AB65EF95-15DE-4EAE-BE11-AF221DA679AD}">
      <dgm:prSet custT="1"/>
      <dgm:spPr/>
      <dgm:t>
        <a:bodyPr/>
        <a:lstStyle/>
        <a:p>
          <a:r>
            <a:rPr lang="nl-BE" sz="1400"/>
            <a:t> AA stuurt een bijgewerkte TF waarin rekening is gehouden met de opmerkingen</a:t>
          </a:r>
        </a:p>
      </dgm:t>
    </dgm:pt>
    <dgm:pt modelId="{CE418B78-E806-4F25-BE04-49DF81E2D651}" type="parTrans" cxnId="{D03A9DE2-4016-4A6D-B6AC-224BE011EAEF}">
      <dgm:prSet/>
      <dgm:spPr/>
      <dgm:t>
        <a:bodyPr/>
        <a:lstStyle/>
        <a:p>
          <a:endParaRPr lang="fr-FR"/>
        </a:p>
      </dgm:t>
    </dgm:pt>
    <dgm:pt modelId="{71E35B6F-581E-426F-A782-E2CF6FF2C960}" type="sibTrans" cxnId="{D03A9DE2-4016-4A6D-B6AC-224BE011EAEF}">
      <dgm:prSet/>
      <dgm:spPr/>
      <dgm:t>
        <a:bodyPr/>
        <a:lstStyle/>
        <a:p>
          <a:endParaRPr lang="fr-FR"/>
        </a:p>
      </dgm:t>
    </dgm:pt>
    <dgm:pt modelId="{A1200979-C945-42B4-B5E6-93B77CC8507E}" type="pres">
      <dgm:prSet presAssocID="{EE368674-DDA0-458D-A4FC-11C15D29A4C0}" presName="Name0" presStyleCnt="0">
        <dgm:presLayoutVars>
          <dgm:dir/>
          <dgm:resizeHandles val="exact"/>
        </dgm:presLayoutVars>
      </dgm:prSet>
      <dgm:spPr/>
    </dgm:pt>
    <dgm:pt modelId="{80D8E0C1-E014-4C9D-82C7-5F09B1B976AA}" type="pres">
      <dgm:prSet presAssocID="{041FEE8F-1D3C-4D93-9372-A60623F3C59F}" presName="node" presStyleLbl="node1" presStyleIdx="0" presStyleCnt="4" custScaleX="76361" custLinFactNeighborX="-459" custLinFactNeighborY="2069">
        <dgm:presLayoutVars>
          <dgm:bulletEnabled val="1"/>
        </dgm:presLayoutVars>
      </dgm:prSet>
      <dgm:spPr/>
    </dgm:pt>
    <dgm:pt modelId="{15632F2B-F527-4DAF-8ADC-66E634007CFE}" type="pres">
      <dgm:prSet presAssocID="{8E1AC10F-786F-42DF-9559-92E70E9ADA37}" presName="sibTrans" presStyleLbl="sibTrans2D1" presStyleIdx="0" presStyleCnt="3" custLinFactNeighborX="5614" custLinFactNeighborY="-12033"/>
      <dgm:spPr/>
    </dgm:pt>
    <dgm:pt modelId="{1D02FFFF-9EB1-4A15-9186-6DBC7976826A}" type="pres">
      <dgm:prSet presAssocID="{8E1AC10F-786F-42DF-9559-92E70E9ADA37}" presName="connectorText" presStyleLbl="sibTrans2D1" presStyleIdx="0" presStyleCnt="3"/>
      <dgm:spPr/>
    </dgm:pt>
    <dgm:pt modelId="{448C1380-80BA-458E-8743-53E64A123CBF}" type="pres">
      <dgm:prSet presAssocID="{B30A1FF0-2E71-4737-BFF9-C97CDFB42719}" presName="node" presStyleLbl="node1" presStyleIdx="1" presStyleCnt="4" custLinFactNeighborX="-36991" custLinFactNeighborY="975">
        <dgm:presLayoutVars>
          <dgm:bulletEnabled val="1"/>
        </dgm:presLayoutVars>
      </dgm:prSet>
      <dgm:spPr/>
    </dgm:pt>
    <dgm:pt modelId="{32361850-48AC-4AFB-8ABB-7CCDD8EB2DD5}" type="pres">
      <dgm:prSet presAssocID="{A585B077-75BC-42D3-B477-7CB5CB672841}" presName="sibTrans" presStyleLbl="sibTrans2D1" presStyleIdx="1" presStyleCnt="3"/>
      <dgm:spPr/>
    </dgm:pt>
    <dgm:pt modelId="{F91F6B97-3695-44DC-B9CB-C1E70EBBA7EB}" type="pres">
      <dgm:prSet presAssocID="{A585B077-75BC-42D3-B477-7CB5CB672841}" presName="connectorText" presStyleLbl="sibTrans2D1" presStyleIdx="1" presStyleCnt="3"/>
      <dgm:spPr/>
    </dgm:pt>
    <dgm:pt modelId="{3E8111C0-3E05-47C9-8078-1EF80DC006C7}" type="pres">
      <dgm:prSet presAssocID="{AB65EF95-15DE-4EAE-BE11-AF221DA679AD}" presName="node" presStyleLbl="node1" presStyleIdx="2" presStyleCnt="4">
        <dgm:presLayoutVars>
          <dgm:bulletEnabled val="1"/>
        </dgm:presLayoutVars>
      </dgm:prSet>
      <dgm:spPr/>
    </dgm:pt>
    <dgm:pt modelId="{5642ADEB-15BD-4743-B2F1-7B27D2C50111}" type="pres">
      <dgm:prSet presAssocID="{71E35B6F-581E-426F-A782-E2CF6FF2C960}" presName="sibTrans" presStyleLbl="sibTrans2D1" presStyleIdx="2" presStyleCnt="3"/>
      <dgm:spPr/>
    </dgm:pt>
    <dgm:pt modelId="{BEEA7B93-F17B-45CE-BF07-3CC36E0F575D}" type="pres">
      <dgm:prSet presAssocID="{71E35B6F-581E-426F-A782-E2CF6FF2C960}" presName="connectorText" presStyleLbl="sibTrans2D1" presStyleIdx="2" presStyleCnt="3"/>
      <dgm:spPr/>
    </dgm:pt>
    <dgm:pt modelId="{52149A87-7870-4AB8-A677-B7BF0569E009}" type="pres">
      <dgm:prSet presAssocID="{5FF00EEE-AD60-438F-9432-A0A2085E506F}" presName="node" presStyleLbl="node1" presStyleIdx="3" presStyleCnt="4" custLinFactX="15989" custLinFactNeighborX="100000" custLinFactNeighborY="3764">
        <dgm:presLayoutVars>
          <dgm:bulletEnabled val="1"/>
        </dgm:presLayoutVars>
      </dgm:prSet>
      <dgm:spPr/>
    </dgm:pt>
  </dgm:ptLst>
  <dgm:cxnLst>
    <dgm:cxn modelId="{9C7EEB00-474A-4BD7-9993-A7A7D03633E4}" srcId="{EE368674-DDA0-458D-A4FC-11C15D29A4C0}" destId="{5FF00EEE-AD60-438F-9432-A0A2085E506F}" srcOrd="3" destOrd="0" parTransId="{90D2181D-B428-4118-975D-C15A520C94CE}" sibTransId="{E0FC6129-BC9E-444C-B63F-869A32EFE396}"/>
    <dgm:cxn modelId="{2E9DA71E-D74D-4FDF-809F-34722B6FB3FA}" srcId="{EE368674-DDA0-458D-A4FC-11C15D29A4C0}" destId="{041FEE8F-1D3C-4D93-9372-A60623F3C59F}" srcOrd="0" destOrd="0" parTransId="{E719FE0F-DE0C-41DF-B2A3-8389368F7DF9}" sibTransId="{8E1AC10F-786F-42DF-9559-92E70E9ADA37}"/>
    <dgm:cxn modelId="{93ACED23-15CA-4C8B-A60B-75C39E75A3C1}" srcId="{EE368674-DDA0-458D-A4FC-11C15D29A4C0}" destId="{B30A1FF0-2E71-4737-BFF9-C97CDFB42719}" srcOrd="1" destOrd="0" parTransId="{79F0A8DE-B325-4412-A64E-6CF9E4B2ABC8}" sibTransId="{A585B077-75BC-42D3-B477-7CB5CB672841}"/>
    <dgm:cxn modelId="{67DB3C60-49B8-454A-A8BB-96CA7CBD1956}" type="presOf" srcId="{041FEE8F-1D3C-4D93-9372-A60623F3C59F}" destId="{80D8E0C1-E014-4C9D-82C7-5F09B1B976AA}" srcOrd="0" destOrd="0" presId="urn:microsoft.com/office/officeart/2005/8/layout/process1"/>
    <dgm:cxn modelId="{3C61014D-295A-463F-A8FA-C7A972B44C10}" type="presOf" srcId="{A585B077-75BC-42D3-B477-7CB5CB672841}" destId="{F91F6B97-3695-44DC-B9CB-C1E70EBBA7EB}" srcOrd="1" destOrd="0" presId="urn:microsoft.com/office/officeart/2005/8/layout/process1"/>
    <dgm:cxn modelId="{833E9856-2613-4236-849D-4F1FD0EFE4EB}" type="presOf" srcId="{71E35B6F-581E-426F-A782-E2CF6FF2C960}" destId="{BEEA7B93-F17B-45CE-BF07-3CC36E0F575D}" srcOrd="1" destOrd="0" presId="urn:microsoft.com/office/officeart/2005/8/layout/process1"/>
    <dgm:cxn modelId="{100C807D-EFDC-4219-88C8-F89E02DE80AB}" srcId="{B30A1FF0-2E71-4737-BFF9-C97CDFB42719}" destId="{1FDE8032-3F51-47CA-90A9-7DBA00D3356F}" srcOrd="0" destOrd="0" parTransId="{286FE8F9-4DAF-4C6A-AF85-B49412FC40FB}" sibTransId="{E359B720-072A-4A02-9A0F-ECC1693E57BB}"/>
    <dgm:cxn modelId="{6B37EF8E-FB8F-4642-9046-58B47815F461}" type="presOf" srcId="{AB65EF95-15DE-4EAE-BE11-AF221DA679AD}" destId="{3E8111C0-3E05-47C9-8078-1EF80DC006C7}" srcOrd="0" destOrd="0" presId="urn:microsoft.com/office/officeart/2005/8/layout/process1"/>
    <dgm:cxn modelId="{01231191-A02C-45B7-A82C-1D410249C827}" type="presOf" srcId="{1FDE8032-3F51-47CA-90A9-7DBA00D3356F}" destId="{448C1380-80BA-458E-8743-53E64A123CBF}" srcOrd="0" destOrd="1" presId="urn:microsoft.com/office/officeart/2005/8/layout/process1"/>
    <dgm:cxn modelId="{8D65F395-4AF0-411B-9A75-CAB288C1586A}" type="presOf" srcId="{5FF00EEE-AD60-438F-9432-A0A2085E506F}" destId="{52149A87-7870-4AB8-A677-B7BF0569E009}" srcOrd="0" destOrd="0" presId="urn:microsoft.com/office/officeart/2005/8/layout/process1"/>
    <dgm:cxn modelId="{A4F2CC9D-FFF4-478A-AB0A-BB13240065C9}" type="presOf" srcId="{71E35B6F-581E-426F-A782-E2CF6FF2C960}" destId="{5642ADEB-15BD-4743-B2F1-7B27D2C50111}" srcOrd="0" destOrd="0" presId="urn:microsoft.com/office/officeart/2005/8/layout/process1"/>
    <dgm:cxn modelId="{3E0DA9BE-1D01-494A-AE16-A215783B22E9}" type="presOf" srcId="{EE368674-DDA0-458D-A4FC-11C15D29A4C0}" destId="{A1200979-C945-42B4-B5E6-93B77CC8507E}" srcOrd="0" destOrd="0" presId="urn:microsoft.com/office/officeart/2005/8/layout/process1"/>
    <dgm:cxn modelId="{5498E2CC-7B32-46EA-A71A-06D5E2F6384E}" type="presOf" srcId="{A585B077-75BC-42D3-B477-7CB5CB672841}" destId="{32361850-48AC-4AFB-8ABB-7CCDD8EB2DD5}" srcOrd="0" destOrd="0" presId="urn:microsoft.com/office/officeart/2005/8/layout/process1"/>
    <dgm:cxn modelId="{89B407D4-F50F-4BB4-9202-8D4ADB3B3CF4}" type="presOf" srcId="{B30A1FF0-2E71-4737-BFF9-C97CDFB42719}" destId="{448C1380-80BA-458E-8743-53E64A123CBF}" srcOrd="0" destOrd="0" presId="urn:microsoft.com/office/officeart/2005/8/layout/process1"/>
    <dgm:cxn modelId="{2BDC5ADA-A3F9-476F-8AD8-1105C7F6A32E}" type="presOf" srcId="{8E1AC10F-786F-42DF-9559-92E70E9ADA37}" destId="{1D02FFFF-9EB1-4A15-9186-6DBC7976826A}" srcOrd="1" destOrd="0" presId="urn:microsoft.com/office/officeart/2005/8/layout/process1"/>
    <dgm:cxn modelId="{D03A9DE2-4016-4A6D-B6AC-224BE011EAEF}" srcId="{EE368674-DDA0-458D-A4FC-11C15D29A4C0}" destId="{AB65EF95-15DE-4EAE-BE11-AF221DA679AD}" srcOrd="2" destOrd="0" parTransId="{CE418B78-E806-4F25-BE04-49DF81E2D651}" sibTransId="{71E35B6F-581E-426F-A782-E2CF6FF2C960}"/>
    <dgm:cxn modelId="{6D9ADDF1-F30B-48DE-A0A6-8E317A20D439}" type="presOf" srcId="{8E1AC10F-786F-42DF-9559-92E70E9ADA37}" destId="{15632F2B-F527-4DAF-8ADC-66E634007CFE}" srcOrd="0" destOrd="0" presId="urn:microsoft.com/office/officeart/2005/8/layout/process1"/>
    <dgm:cxn modelId="{A92124EF-9444-46E8-BB17-C0875EE99EC0}" type="presParOf" srcId="{A1200979-C945-42B4-B5E6-93B77CC8507E}" destId="{80D8E0C1-E014-4C9D-82C7-5F09B1B976AA}" srcOrd="0" destOrd="0" presId="urn:microsoft.com/office/officeart/2005/8/layout/process1"/>
    <dgm:cxn modelId="{12258794-DAA0-4321-A6FA-0141A8A51657}" type="presParOf" srcId="{A1200979-C945-42B4-B5E6-93B77CC8507E}" destId="{15632F2B-F527-4DAF-8ADC-66E634007CFE}" srcOrd="1" destOrd="0" presId="urn:microsoft.com/office/officeart/2005/8/layout/process1"/>
    <dgm:cxn modelId="{050A1EBB-4506-42C2-A8F6-07CEE1DB35EF}" type="presParOf" srcId="{15632F2B-F527-4DAF-8ADC-66E634007CFE}" destId="{1D02FFFF-9EB1-4A15-9186-6DBC7976826A}" srcOrd="0" destOrd="0" presId="urn:microsoft.com/office/officeart/2005/8/layout/process1"/>
    <dgm:cxn modelId="{1152AC4D-2F28-47F3-87F6-AFE756BB764E}" type="presParOf" srcId="{A1200979-C945-42B4-B5E6-93B77CC8507E}" destId="{448C1380-80BA-458E-8743-53E64A123CBF}" srcOrd="2" destOrd="0" presId="urn:microsoft.com/office/officeart/2005/8/layout/process1"/>
    <dgm:cxn modelId="{761F6D1F-9379-49C4-BB17-60B5A7BCA8FB}" type="presParOf" srcId="{A1200979-C945-42B4-B5E6-93B77CC8507E}" destId="{32361850-48AC-4AFB-8ABB-7CCDD8EB2DD5}" srcOrd="3" destOrd="0" presId="urn:microsoft.com/office/officeart/2005/8/layout/process1"/>
    <dgm:cxn modelId="{B3F4F28A-B155-45AC-8D07-11980FDE8201}" type="presParOf" srcId="{32361850-48AC-4AFB-8ABB-7CCDD8EB2DD5}" destId="{F91F6B97-3695-44DC-B9CB-C1E70EBBA7EB}" srcOrd="0" destOrd="0" presId="urn:microsoft.com/office/officeart/2005/8/layout/process1"/>
    <dgm:cxn modelId="{F18D8F9A-64BC-43AC-9C23-F3146B7ABE22}" type="presParOf" srcId="{A1200979-C945-42B4-B5E6-93B77CC8507E}" destId="{3E8111C0-3E05-47C9-8078-1EF80DC006C7}" srcOrd="4" destOrd="0" presId="urn:microsoft.com/office/officeart/2005/8/layout/process1"/>
    <dgm:cxn modelId="{D69209CB-0581-4F54-80C3-546C0780F6D2}" type="presParOf" srcId="{A1200979-C945-42B4-B5E6-93B77CC8507E}" destId="{5642ADEB-15BD-4743-B2F1-7B27D2C50111}" srcOrd="5" destOrd="0" presId="urn:microsoft.com/office/officeart/2005/8/layout/process1"/>
    <dgm:cxn modelId="{5E0CE7B0-B33C-4F14-9D68-D4631CB8F62F}" type="presParOf" srcId="{5642ADEB-15BD-4743-B2F1-7B27D2C50111}" destId="{BEEA7B93-F17B-45CE-BF07-3CC36E0F575D}" srcOrd="0" destOrd="0" presId="urn:microsoft.com/office/officeart/2005/8/layout/process1"/>
    <dgm:cxn modelId="{2AA95DB9-F6D7-4756-8F91-F91991FC5C63}" type="presParOf" srcId="{A1200979-C945-42B4-B5E6-93B77CC8507E}" destId="{52149A87-7870-4AB8-A677-B7BF0569E009}"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368674-DDA0-458D-A4FC-11C15D29A4C0}" type="doc">
      <dgm:prSet loTypeId="urn:microsoft.com/office/officeart/2005/8/layout/process1" loCatId="process" qsTypeId="urn:microsoft.com/office/officeart/2005/8/quickstyle/simple1" qsCatId="simple" csTypeId="urn:microsoft.com/office/officeart/2005/8/colors/colorful3" csCatId="colorful" phldr="1"/>
      <dgm:spPr/>
    </dgm:pt>
    <dgm:pt modelId="{041FEE8F-1D3C-4D93-9372-A60623F3C59F}">
      <dgm:prSet phldrT="[Texte]"/>
      <dgm:spPr/>
      <dgm:t>
        <a:bodyPr/>
        <a:lstStyle/>
        <a:p>
          <a:r>
            <a:rPr lang="nl-BE"/>
            <a:t>AA geeft zijn verrekening door</a:t>
          </a:r>
        </a:p>
      </dgm:t>
    </dgm:pt>
    <dgm:pt modelId="{E719FE0F-DE0C-41DF-B2A3-8389368F7DF9}" type="parTrans" cxnId="{2E9DA71E-D74D-4FDF-809F-34722B6FB3FA}">
      <dgm:prSet/>
      <dgm:spPr/>
      <dgm:t>
        <a:bodyPr/>
        <a:lstStyle/>
        <a:p>
          <a:endParaRPr lang="fr-FR"/>
        </a:p>
      </dgm:t>
    </dgm:pt>
    <dgm:pt modelId="{8E1AC10F-786F-42DF-9559-92E70E9ADA37}" type="sibTrans" cxnId="{2E9DA71E-D74D-4FDF-809F-34722B6FB3FA}">
      <dgm:prSet/>
      <dgm:spPr/>
      <dgm:t>
        <a:bodyPr/>
        <a:lstStyle/>
        <a:p>
          <a:endParaRPr lang="fr-FR"/>
        </a:p>
      </dgm:t>
    </dgm:pt>
    <dgm:pt modelId="{B30A1FF0-2E71-4737-BFF9-C97CDFB42719}">
      <dgm:prSet phldrT="[Texte]"/>
      <dgm:spPr/>
      <dgm:t>
        <a:bodyPr/>
        <a:lstStyle/>
        <a:p>
          <a:r>
            <a:rPr lang="nl-BE"/>
            <a:t>Ontwerper analyseert de verrekening, stuurt zijn opmerkingen naar AA en de verrekening wordt besproken tijdens de volgende vergadering</a:t>
          </a:r>
        </a:p>
      </dgm:t>
    </dgm:pt>
    <dgm:pt modelId="{79F0A8DE-B325-4412-A64E-6CF9E4B2ABC8}" type="parTrans" cxnId="{93ACED23-15CA-4C8B-A60B-75C39E75A3C1}">
      <dgm:prSet/>
      <dgm:spPr/>
      <dgm:t>
        <a:bodyPr/>
        <a:lstStyle/>
        <a:p>
          <a:endParaRPr lang="fr-FR"/>
        </a:p>
      </dgm:t>
    </dgm:pt>
    <dgm:pt modelId="{A585B077-75BC-42D3-B477-7CB5CB672841}" type="sibTrans" cxnId="{93ACED23-15CA-4C8B-A60B-75C39E75A3C1}">
      <dgm:prSet/>
      <dgm:spPr/>
      <dgm:t>
        <a:bodyPr/>
        <a:lstStyle/>
        <a:p>
          <a:endParaRPr lang="fr-FR"/>
        </a:p>
      </dgm:t>
    </dgm:pt>
    <dgm:pt modelId="{5FF00EEE-AD60-438F-9432-A0A2085E506F}">
      <dgm:prSet phldrT="[Texte]"/>
      <dgm:spPr/>
      <dgm:t>
        <a:bodyPr/>
        <a:lstStyle/>
        <a:p>
          <a:r>
            <a:rPr lang="nl-BE"/>
            <a:t>OVM analyseert en gaat al dan niet principieel akkoord met de verrekening</a:t>
          </a:r>
        </a:p>
      </dgm:t>
    </dgm:pt>
    <dgm:pt modelId="{90D2181D-B428-4118-975D-C15A520C94CE}" type="parTrans" cxnId="{9C7EEB00-474A-4BD7-9993-A7A7D03633E4}">
      <dgm:prSet/>
      <dgm:spPr/>
      <dgm:t>
        <a:bodyPr/>
        <a:lstStyle/>
        <a:p>
          <a:endParaRPr lang="fr-FR"/>
        </a:p>
      </dgm:t>
    </dgm:pt>
    <dgm:pt modelId="{E0FC6129-BC9E-444C-B63F-869A32EFE396}" type="sibTrans" cxnId="{9C7EEB00-474A-4BD7-9993-A7A7D03633E4}">
      <dgm:prSet/>
      <dgm:spPr/>
      <dgm:t>
        <a:bodyPr/>
        <a:lstStyle/>
        <a:p>
          <a:endParaRPr lang="fr-FR"/>
        </a:p>
      </dgm:t>
    </dgm:pt>
    <dgm:pt modelId="{9DB92FD2-79CB-4BB2-92AA-998BF28DC792}">
      <dgm:prSet custT="1"/>
      <dgm:spPr/>
      <dgm:t>
        <a:bodyPr/>
        <a:lstStyle/>
        <a:p>
          <a:r>
            <a:rPr lang="nl-BE" sz="1400" dirty="0"/>
            <a:t>AR maakt de DV en de OVM legt deze  ter informatie of goedkeuring voor aan de BGHM </a:t>
          </a:r>
          <a:r>
            <a:rPr lang="nl-BE" sz="1200" i="1" dirty="0"/>
            <a:t>(cf. tutelletype)</a:t>
          </a:r>
          <a:endParaRPr lang="nl-BE" sz="1400" i="1" dirty="0"/>
        </a:p>
      </dgm:t>
    </dgm:pt>
    <dgm:pt modelId="{23B009BC-3D20-4CB9-A3DD-B8ABA84A1011}" type="parTrans" cxnId="{1633D927-A41B-43FB-B6D7-C1D181A418E2}">
      <dgm:prSet/>
      <dgm:spPr/>
      <dgm:t>
        <a:bodyPr/>
        <a:lstStyle/>
        <a:p>
          <a:endParaRPr lang="fr-FR"/>
        </a:p>
      </dgm:t>
    </dgm:pt>
    <dgm:pt modelId="{315840C1-BA99-412A-9714-943C1998D9F7}" type="sibTrans" cxnId="{1633D927-A41B-43FB-B6D7-C1D181A418E2}">
      <dgm:prSet/>
      <dgm:spPr/>
      <dgm:t>
        <a:bodyPr/>
        <a:lstStyle/>
        <a:p>
          <a:endParaRPr lang="fr-FR"/>
        </a:p>
      </dgm:t>
    </dgm:pt>
    <dgm:pt modelId="{A1200979-C945-42B4-B5E6-93B77CC8507E}" type="pres">
      <dgm:prSet presAssocID="{EE368674-DDA0-458D-A4FC-11C15D29A4C0}" presName="Name0" presStyleCnt="0">
        <dgm:presLayoutVars>
          <dgm:dir/>
          <dgm:resizeHandles val="exact"/>
        </dgm:presLayoutVars>
      </dgm:prSet>
      <dgm:spPr/>
    </dgm:pt>
    <dgm:pt modelId="{80D8E0C1-E014-4C9D-82C7-5F09B1B976AA}" type="pres">
      <dgm:prSet presAssocID="{041FEE8F-1D3C-4D93-9372-A60623F3C59F}" presName="node" presStyleLbl="node1" presStyleIdx="0" presStyleCnt="4">
        <dgm:presLayoutVars>
          <dgm:bulletEnabled val="1"/>
        </dgm:presLayoutVars>
      </dgm:prSet>
      <dgm:spPr/>
    </dgm:pt>
    <dgm:pt modelId="{15632F2B-F527-4DAF-8ADC-66E634007CFE}" type="pres">
      <dgm:prSet presAssocID="{8E1AC10F-786F-42DF-9559-92E70E9ADA37}" presName="sibTrans" presStyleLbl="sibTrans2D1" presStyleIdx="0" presStyleCnt="3"/>
      <dgm:spPr/>
    </dgm:pt>
    <dgm:pt modelId="{1D02FFFF-9EB1-4A15-9186-6DBC7976826A}" type="pres">
      <dgm:prSet presAssocID="{8E1AC10F-786F-42DF-9559-92E70E9ADA37}" presName="connectorText" presStyleLbl="sibTrans2D1" presStyleIdx="0" presStyleCnt="3"/>
      <dgm:spPr/>
    </dgm:pt>
    <dgm:pt modelId="{448C1380-80BA-458E-8743-53E64A123CBF}" type="pres">
      <dgm:prSet presAssocID="{B30A1FF0-2E71-4737-BFF9-C97CDFB42719}" presName="node" presStyleLbl="node1" presStyleIdx="1" presStyleCnt="4">
        <dgm:presLayoutVars>
          <dgm:bulletEnabled val="1"/>
        </dgm:presLayoutVars>
      </dgm:prSet>
      <dgm:spPr/>
    </dgm:pt>
    <dgm:pt modelId="{32361850-48AC-4AFB-8ABB-7CCDD8EB2DD5}" type="pres">
      <dgm:prSet presAssocID="{A585B077-75BC-42D3-B477-7CB5CB672841}" presName="sibTrans" presStyleLbl="sibTrans2D1" presStyleIdx="1" presStyleCnt="3"/>
      <dgm:spPr/>
    </dgm:pt>
    <dgm:pt modelId="{F91F6B97-3695-44DC-B9CB-C1E70EBBA7EB}" type="pres">
      <dgm:prSet presAssocID="{A585B077-75BC-42D3-B477-7CB5CB672841}" presName="connectorText" presStyleLbl="sibTrans2D1" presStyleIdx="1" presStyleCnt="3"/>
      <dgm:spPr/>
    </dgm:pt>
    <dgm:pt modelId="{52149A87-7870-4AB8-A677-B7BF0569E009}" type="pres">
      <dgm:prSet presAssocID="{5FF00EEE-AD60-438F-9432-A0A2085E506F}" presName="node" presStyleLbl="node1" presStyleIdx="2" presStyleCnt="4">
        <dgm:presLayoutVars>
          <dgm:bulletEnabled val="1"/>
        </dgm:presLayoutVars>
      </dgm:prSet>
      <dgm:spPr/>
    </dgm:pt>
    <dgm:pt modelId="{03A41E88-8E75-41B2-9EB6-44A858F92FBA}" type="pres">
      <dgm:prSet presAssocID="{E0FC6129-BC9E-444C-B63F-869A32EFE396}" presName="sibTrans" presStyleLbl="sibTrans2D1" presStyleIdx="2" presStyleCnt="3"/>
      <dgm:spPr/>
    </dgm:pt>
    <dgm:pt modelId="{122C78F4-7EF0-47B6-A573-6A44375FCB58}" type="pres">
      <dgm:prSet presAssocID="{E0FC6129-BC9E-444C-B63F-869A32EFE396}" presName="connectorText" presStyleLbl="sibTrans2D1" presStyleIdx="2" presStyleCnt="3"/>
      <dgm:spPr/>
    </dgm:pt>
    <dgm:pt modelId="{011D7926-CE76-4DDC-A013-3348B4882B53}" type="pres">
      <dgm:prSet presAssocID="{9DB92FD2-79CB-4BB2-92AA-998BF28DC792}" presName="node" presStyleLbl="node1" presStyleIdx="3" presStyleCnt="4">
        <dgm:presLayoutVars>
          <dgm:bulletEnabled val="1"/>
        </dgm:presLayoutVars>
      </dgm:prSet>
      <dgm:spPr/>
    </dgm:pt>
  </dgm:ptLst>
  <dgm:cxnLst>
    <dgm:cxn modelId="{9C7EEB00-474A-4BD7-9993-A7A7D03633E4}" srcId="{EE368674-DDA0-458D-A4FC-11C15D29A4C0}" destId="{5FF00EEE-AD60-438F-9432-A0A2085E506F}" srcOrd="2" destOrd="0" parTransId="{90D2181D-B428-4118-975D-C15A520C94CE}" sibTransId="{E0FC6129-BC9E-444C-B63F-869A32EFE396}"/>
    <dgm:cxn modelId="{2E9DA71E-D74D-4FDF-809F-34722B6FB3FA}" srcId="{EE368674-DDA0-458D-A4FC-11C15D29A4C0}" destId="{041FEE8F-1D3C-4D93-9372-A60623F3C59F}" srcOrd="0" destOrd="0" parTransId="{E719FE0F-DE0C-41DF-B2A3-8389368F7DF9}" sibTransId="{8E1AC10F-786F-42DF-9559-92E70E9ADA37}"/>
    <dgm:cxn modelId="{93ACED23-15CA-4C8B-A60B-75C39E75A3C1}" srcId="{EE368674-DDA0-458D-A4FC-11C15D29A4C0}" destId="{B30A1FF0-2E71-4737-BFF9-C97CDFB42719}" srcOrd="1" destOrd="0" parTransId="{79F0A8DE-B325-4412-A64E-6CF9E4B2ABC8}" sibTransId="{A585B077-75BC-42D3-B477-7CB5CB672841}"/>
    <dgm:cxn modelId="{1633D927-A41B-43FB-B6D7-C1D181A418E2}" srcId="{EE368674-DDA0-458D-A4FC-11C15D29A4C0}" destId="{9DB92FD2-79CB-4BB2-92AA-998BF28DC792}" srcOrd="3" destOrd="0" parTransId="{23B009BC-3D20-4CB9-A3DD-B8ABA84A1011}" sibTransId="{315840C1-BA99-412A-9714-943C1998D9F7}"/>
    <dgm:cxn modelId="{2E3D2028-E6B3-43B2-B94C-42CAE4087A11}" type="presOf" srcId="{9DB92FD2-79CB-4BB2-92AA-998BF28DC792}" destId="{011D7926-CE76-4DDC-A013-3348B4882B53}" srcOrd="0" destOrd="0" presId="urn:microsoft.com/office/officeart/2005/8/layout/process1"/>
    <dgm:cxn modelId="{67DB3C60-49B8-454A-A8BB-96CA7CBD1956}" type="presOf" srcId="{041FEE8F-1D3C-4D93-9372-A60623F3C59F}" destId="{80D8E0C1-E014-4C9D-82C7-5F09B1B976AA}" srcOrd="0" destOrd="0" presId="urn:microsoft.com/office/officeart/2005/8/layout/process1"/>
    <dgm:cxn modelId="{3C61014D-295A-463F-A8FA-C7A972B44C10}" type="presOf" srcId="{A585B077-75BC-42D3-B477-7CB5CB672841}" destId="{F91F6B97-3695-44DC-B9CB-C1E70EBBA7EB}" srcOrd="1" destOrd="0" presId="urn:microsoft.com/office/officeart/2005/8/layout/process1"/>
    <dgm:cxn modelId="{8D65F395-4AF0-411B-9A75-CAB288C1586A}" type="presOf" srcId="{5FF00EEE-AD60-438F-9432-A0A2085E506F}" destId="{52149A87-7870-4AB8-A677-B7BF0569E009}" srcOrd="0" destOrd="0" presId="urn:microsoft.com/office/officeart/2005/8/layout/process1"/>
    <dgm:cxn modelId="{A4B86597-C382-44A2-B2FD-8C12ABEA4B7B}" type="presOf" srcId="{E0FC6129-BC9E-444C-B63F-869A32EFE396}" destId="{122C78F4-7EF0-47B6-A573-6A44375FCB58}" srcOrd="1" destOrd="0" presId="urn:microsoft.com/office/officeart/2005/8/layout/process1"/>
    <dgm:cxn modelId="{3E0DA9BE-1D01-494A-AE16-A215783B22E9}" type="presOf" srcId="{EE368674-DDA0-458D-A4FC-11C15D29A4C0}" destId="{A1200979-C945-42B4-B5E6-93B77CC8507E}" srcOrd="0" destOrd="0" presId="urn:microsoft.com/office/officeart/2005/8/layout/process1"/>
    <dgm:cxn modelId="{5498E2CC-7B32-46EA-A71A-06D5E2F6384E}" type="presOf" srcId="{A585B077-75BC-42D3-B477-7CB5CB672841}" destId="{32361850-48AC-4AFB-8ABB-7CCDD8EB2DD5}" srcOrd="0" destOrd="0" presId="urn:microsoft.com/office/officeart/2005/8/layout/process1"/>
    <dgm:cxn modelId="{89B407D4-F50F-4BB4-9202-8D4ADB3B3CF4}" type="presOf" srcId="{B30A1FF0-2E71-4737-BFF9-C97CDFB42719}" destId="{448C1380-80BA-458E-8743-53E64A123CBF}" srcOrd="0" destOrd="0" presId="urn:microsoft.com/office/officeart/2005/8/layout/process1"/>
    <dgm:cxn modelId="{2BDC5ADA-A3F9-476F-8AD8-1105C7F6A32E}" type="presOf" srcId="{8E1AC10F-786F-42DF-9559-92E70E9ADA37}" destId="{1D02FFFF-9EB1-4A15-9186-6DBC7976826A}" srcOrd="1" destOrd="0" presId="urn:microsoft.com/office/officeart/2005/8/layout/process1"/>
    <dgm:cxn modelId="{FB67D0E8-F78C-4429-BAD2-4655DB4E8D9B}" type="presOf" srcId="{E0FC6129-BC9E-444C-B63F-869A32EFE396}" destId="{03A41E88-8E75-41B2-9EB6-44A858F92FBA}" srcOrd="0" destOrd="0" presId="urn:microsoft.com/office/officeart/2005/8/layout/process1"/>
    <dgm:cxn modelId="{6D9ADDF1-F30B-48DE-A0A6-8E317A20D439}" type="presOf" srcId="{8E1AC10F-786F-42DF-9559-92E70E9ADA37}" destId="{15632F2B-F527-4DAF-8ADC-66E634007CFE}" srcOrd="0" destOrd="0" presId="urn:microsoft.com/office/officeart/2005/8/layout/process1"/>
    <dgm:cxn modelId="{A92124EF-9444-46E8-BB17-C0875EE99EC0}" type="presParOf" srcId="{A1200979-C945-42B4-B5E6-93B77CC8507E}" destId="{80D8E0C1-E014-4C9D-82C7-5F09B1B976AA}" srcOrd="0" destOrd="0" presId="urn:microsoft.com/office/officeart/2005/8/layout/process1"/>
    <dgm:cxn modelId="{12258794-DAA0-4321-A6FA-0141A8A51657}" type="presParOf" srcId="{A1200979-C945-42B4-B5E6-93B77CC8507E}" destId="{15632F2B-F527-4DAF-8ADC-66E634007CFE}" srcOrd="1" destOrd="0" presId="urn:microsoft.com/office/officeart/2005/8/layout/process1"/>
    <dgm:cxn modelId="{050A1EBB-4506-42C2-A8F6-07CEE1DB35EF}" type="presParOf" srcId="{15632F2B-F527-4DAF-8ADC-66E634007CFE}" destId="{1D02FFFF-9EB1-4A15-9186-6DBC7976826A}" srcOrd="0" destOrd="0" presId="urn:microsoft.com/office/officeart/2005/8/layout/process1"/>
    <dgm:cxn modelId="{1152AC4D-2F28-47F3-87F6-AFE756BB764E}" type="presParOf" srcId="{A1200979-C945-42B4-B5E6-93B77CC8507E}" destId="{448C1380-80BA-458E-8743-53E64A123CBF}" srcOrd="2" destOrd="0" presId="urn:microsoft.com/office/officeart/2005/8/layout/process1"/>
    <dgm:cxn modelId="{761F6D1F-9379-49C4-BB17-60B5A7BCA8FB}" type="presParOf" srcId="{A1200979-C945-42B4-B5E6-93B77CC8507E}" destId="{32361850-48AC-4AFB-8ABB-7CCDD8EB2DD5}" srcOrd="3" destOrd="0" presId="urn:microsoft.com/office/officeart/2005/8/layout/process1"/>
    <dgm:cxn modelId="{B3F4F28A-B155-45AC-8D07-11980FDE8201}" type="presParOf" srcId="{32361850-48AC-4AFB-8ABB-7CCDD8EB2DD5}" destId="{F91F6B97-3695-44DC-B9CB-C1E70EBBA7EB}" srcOrd="0" destOrd="0" presId="urn:microsoft.com/office/officeart/2005/8/layout/process1"/>
    <dgm:cxn modelId="{2AA95DB9-F6D7-4756-8F91-F91991FC5C63}" type="presParOf" srcId="{A1200979-C945-42B4-B5E6-93B77CC8507E}" destId="{52149A87-7870-4AB8-A677-B7BF0569E009}" srcOrd="4" destOrd="0" presId="urn:microsoft.com/office/officeart/2005/8/layout/process1"/>
    <dgm:cxn modelId="{06665D65-F187-4FF7-974C-31F18E073910}" type="presParOf" srcId="{A1200979-C945-42B4-B5E6-93B77CC8507E}" destId="{03A41E88-8E75-41B2-9EB6-44A858F92FBA}" srcOrd="5" destOrd="0" presId="urn:microsoft.com/office/officeart/2005/8/layout/process1"/>
    <dgm:cxn modelId="{646DEB27-1F8F-4CD0-BDF3-FFC9BBDA6003}" type="presParOf" srcId="{03A41E88-8E75-41B2-9EB6-44A858F92FBA}" destId="{122C78F4-7EF0-47B6-A573-6A44375FCB58}" srcOrd="0" destOrd="0" presId="urn:microsoft.com/office/officeart/2005/8/layout/process1"/>
    <dgm:cxn modelId="{9393D670-E372-4FEA-921A-F638DAF017F4}" type="presParOf" srcId="{A1200979-C945-42B4-B5E6-93B77CC8507E}" destId="{011D7926-CE76-4DDC-A013-3348B4882B53}"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8E0C1-E014-4C9D-82C7-5F09B1B976AA}">
      <dsp:nvSpPr>
        <dsp:cNvPr id="0" name=""/>
        <dsp:cNvSpPr/>
      </dsp:nvSpPr>
      <dsp:spPr>
        <a:xfrm>
          <a:off x="1735" y="190295"/>
          <a:ext cx="1095360" cy="228381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BE" sz="1600" b="1" kern="1200" dirty="0"/>
            <a:t>AA geeft zijn TF door</a:t>
          </a:r>
          <a:r>
            <a:rPr lang="nl-BE" sz="1600" kern="1200" dirty="0"/>
            <a:t> aan de diverse actoren:</a:t>
          </a:r>
        </a:p>
        <a:p>
          <a:pPr marL="0" lvl="0" indent="0" algn="ctr" defTabSz="711200">
            <a:lnSpc>
              <a:spcPct val="90000"/>
            </a:lnSpc>
            <a:spcBef>
              <a:spcPct val="0"/>
            </a:spcBef>
            <a:spcAft>
              <a:spcPct val="35000"/>
            </a:spcAft>
            <a:buNone/>
          </a:pPr>
          <a:r>
            <a:rPr lang="nl-BE" sz="1600" kern="1200" dirty="0">
              <a:solidFill>
                <a:schemeClr val="bg1"/>
              </a:solidFill>
            </a:rPr>
            <a:t> OVM, AR, ING BT, EPB </a:t>
          </a:r>
          <a:r>
            <a:rPr lang="nl-BE" sz="1600" kern="1200" dirty="0"/>
            <a:t>en STAB</a:t>
          </a:r>
        </a:p>
      </dsp:txBody>
      <dsp:txXfrm>
        <a:off x="33817" y="222377"/>
        <a:ext cx="1031196" cy="2219654"/>
      </dsp:txXfrm>
    </dsp:sp>
    <dsp:sp modelId="{15632F2B-F527-4DAF-8ADC-66E634007CFE}">
      <dsp:nvSpPr>
        <dsp:cNvPr id="0" name=""/>
        <dsp:cNvSpPr/>
      </dsp:nvSpPr>
      <dsp:spPr>
        <a:xfrm rot="21547280">
          <a:off x="1198963" y="1100249"/>
          <a:ext cx="193031" cy="3557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1198966" y="1171842"/>
        <a:ext cx="135122" cy="213445"/>
      </dsp:txXfrm>
    </dsp:sp>
    <dsp:sp modelId="{448C1380-80BA-458E-8743-53E64A123CBF}">
      <dsp:nvSpPr>
        <dsp:cNvPr id="0" name=""/>
        <dsp:cNvSpPr/>
      </dsp:nvSpPr>
      <dsp:spPr>
        <a:xfrm>
          <a:off x="1461263" y="165310"/>
          <a:ext cx="1434450" cy="2283818"/>
        </a:xfrm>
        <a:prstGeom prst="roundRect">
          <a:avLst>
            <a:gd name="adj" fmla="val 10000"/>
          </a:avLst>
        </a:prstGeom>
        <a:solidFill>
          <a:schemeClr val="accent3">
            <a:hueOff val="-2959"/>
            <a:satOff val="0"/>
            <a:lumOff val="-22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nl-BE" sz="1400" kern="1200"/>
            <a:t>Analyse</a:t>
          </a:r>
        </a:p>
        <a:p>
          <a:pPr marL="57150" lvl="1" indent="-57150" algn="l" defTabSz="488950">
            <a:lnSpc>
              <a:spcPct val="90000"/>
            </a:lnSpc>
            <a:spcBef>
              <a:spcPct val="0"/>
            </a:spcBef>
            <a:spcAft>
              <a:spcPct val="15000"/>
            </a:spcAft>
            <a:buChar char="•"/>
          </a:pPr>
          <a:r>
            <a:rPr lang="nl-BE" sz="1100" kern="1200" dirty="0"/>
            <a:t>AR</a:t>
          </a:r>
          <a:r>
            <a:rPr lang="nl-BE" sz="1100" kern="1200" dirty="0">
              <a:solidFill>
                <a:schemeClr val="bg1"/>
              </a:solidFill>
            </a:rPr>
            <a:t>, ING BT, </a:t>
          </a:r>
          <a:r>
            <a:rPr lang="nl-BE" sz="1100" kern="1200" dirty="0"/>
            <a:t>EPB en STAB en OVM </a:t>
          </a:r>
          <a:r>
            <a:rPr lang="nl-BE" sz="1100" kern="1200" dirty="0">
              <a:solidFill>
                <a:prstClr val="white"/>
              </a:solidFill>
              <a:latin typeface="Omnes Regular"/>
              <a:ea typeface="+mn-ea"/>
              <a:cs typeface="+mn-cs"/>
            </a:rPr>
            <a:t>analyseren de </a:t>
          </a:r>
          <a:r>
            <a:rPr lang="nl-BE" sz="1100" kern="1200" dirty="0" err="1">
              <a:solidFill>
                <a:prstClr val="white"/>
              </a:solidFill>
              <a:latin typeface="Omnes Regular"/>
              <a:ea typeface="+mn-ea"/>
              <a:cs typeface="+mn-cs"/>
            </a:rPr>
            <a:t>TF’s</a:t>
          </a:r>
          <a:r>
            <a:rPr lang="nl-BE" sz="1100" kern="1200" dirty="0">
              <a:solidFill>
                <a:prstClr val="white"/>
              </a:solidFill>
              <a:latin typeface="Omnes Regular"/>
              <a:ea typeface="+mn-ea"/>
              <a:cs typeface="+mn-cs"/>
            </a:rPr>
            <a:t> volgens </a:t>
          </a:r>
          <a:r>
            <a:rPr lang="nl-BE" sz="1100" kern="1200" dirty="0"/>
            <a:t>het BB. Zij sturen hun akkoord / akkoord met opmerkingen / niet akkoord naar AANN.</a:t>
          </a:r>
        </a:p>
      </dsp:txBody>
      <dsp:txXfrm>
        <a:off x="1503277" y="207324"/>
        <a:ext cx="1350422" cy="2199790"/>
      </dsp:txXfrm>
    </dsp:sp>
    <dsp:sp modelId="{32361850-48AC-4AFB-8ABB-7CCDD8EB2DD5}">
      <dsp:nvSpPr>
        <dsp:cNvPr id="0" name=""/>
        <dsp:cNvSpPr/>
      </dsp:nvSpPr>
      <dsp:spPr>
        <a:xfrm rot="21565527">
          <a:off x="3092210" y="1118095"/>
          <a:ext cx="416615" cy="355743"/>
        </a:xfrm>
        <a:prstGeom prst="rightArrow">
          <a:avLst>
            <a:gd name="adj1" fmla="val 60000"/>
            <a:gd name="adj2" fmla="val 50000"/>
          </a:avLst>
        </a:prstGeom>
        <a:solidFill>
          <a:schemeClr val="accent3">
            <a:hueOff val="-4439"/>
            <a:satOff val="0"/>
            <a:lumOff val="-343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3092213" y="1189779"/>
        <a:ext cx="309892" cy="213445"/>
      </dsp:txXfrm>
    </dsp:sp>
    <dsp:sp modelId="{3E8111C0-3E05-47C9-8078-1EF80DC006C7}">
      <dsp:nvSpPr>
        <dsp:cNvPr id="0" name=""/>
        <dsp:cNvSpPr/>
      </dsp:nvSpPr>
      <dsp:spPr>
        <a:xfrm>
          <a:off x="3681741" y="143042"/>
          <a:ext cx="1434450" cy="2283818"/>
        </a:xfrm>
        <a:prstGeom prst="roundRect">
          <a:avLst>
            <a:gd name="adj" fmla="val 10000"/>
          </a:avLst>
        </a:prstGeom>
        <a:solidFill>
          <a:schemeClr val="accent3">
            <a:hueOff val="-5919"/>
            <a:satOff val="0"/>
            <a:lumOff val="-45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BE" sz="1400" kern="1200"/>
            <a:t> AA stuurt een bijgewerkte TF waarin rekening is gehouden met de opmerkingen</a:t>
          </a:r>
        </a:p>
      </dsp:txBody>
      <dsp:txXfrm>
        <a:off x="3723755" y="185056"/>
        <a:ext cx="1350422" cy="2199790"/>
      </dsp:txXfrm>
    </dsp:sp>
    <dsp:sp modelId="{5642ADEB-15BD-4743-B2F1-7B27D2C50111}">
      <dsp:nvSpPr>
        <dsp:cNvPr id="0" name=""/>
        <dsp:cNvSpPr/>
      </dsp:nvSpPr>
      <dsp:spPr>
        <a:xfrm rot="146745">
          <a:off x="5260589" y="1150431"/>
          <a:ext cx="306698" cy="355743"/>
        </a:xfrm>
        <a:prstGeom prst="rightArrow">
          <a:avLst>
            <a:gd name="adj1" fmla="val 60000"/>
            <a:gd name="adj2" fmla="val 50000"/>
          </a:avLst>
        </a:prstGeom>
        <a:solidFill>
          <a:schemeClr val="accent3">
            <a:hueOff val="-8878"/>
            <a:satOff val="0"/>
            <a:lumOff val="-686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5260631" y="1219617"/>
        <a:ext cx="214689" cy="213445"/>
      </dsp:txXfrm>
    </dsp:sp>
    <dsp:sp modelId="{52149A87-7870-4AB8-A677-B7BF0569E009}">
      <dsp:nvSpPr>
        <dsp:cNvPr id="0" name=""/>
        <dsp:cNvSpPr/>
      </dsp:nvSpPr>
      <dsp:spPr>
        <a:xfrm>
          <a:off x="5694341" y="229005"/>
          <a:ext cx="1434450" cy="2283818"/>
        </a:xfrm>
        <a:prstGeom prst="roundRect">
          <a:avLst>
            <a:gd name="adj" fmla="val 10000"/>
          </a:avLst>
        </a:prstGeom>
        <a:solidFill>
          <a:schemeClr val="accent3">
            <a:hueOff val="-8878"/>
            <a:satOff val="0"/>
            <a:lumOff val="-6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BE" sz="1200" kern="1200">
              <a:solidFill>
                <a:prstClr val="white"/>
              </a:solidFill>
              <a:latin typeface="Omnes Regular"/>
              <a:ea typeface="+mn-ea"/>
              <a:cs typeface="+mn-cs"/>
            </a:rPr>
            <a:t>Handtekening van het studiebureau en de leidend ambtenaar OVM (werfbeheerder van de OVM)</a:t>
          </a:r>
        </a:p>
      </dsp:txBody>
      <dsp:txXfrm>
        <a:off x="5736355" y="271019"/>
        <a:ext cx="1350422" cy="21997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8E0C1-E014-4C9D-82C7-5F09B1B976AA}">
      <dsp:nvSpPr>
        <dsp:cNvPr id="0" name=""/>
        <dsp:cNvSpPr/>
      </dsp:nvSpPr>
      <dsp:spPr>
        <a:xfrm>
          <a:off x="3480" y="442830"/>
          <a:ext cx="1521907" cy="215445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BE" sz="1400" kern="1200"/>
            <a:t>AA geeft zijn verrekening door</a:t>
          </a:r>
        </a:p>
      </dsp:txBody>
      <dsp:txXfrm>
        <a:off x="48055" y="487405"/>
        <a:ext cx="1432757" cy="2065300"/>
      </dsp:txXfrm>
    </dsp:sp>
    <dsp:sp modelId="{15632F2B-F527-4DAF-8ADC-66E634007CFE}">
      <dsp:nvSpPr>
        <dsp:cNvPr id="0" name=""/>
        <dsp:cNvSpPr/>
      </dsp:nvSpPr>
      <dsp:spPr>
        <a:xfrm>
          <a:off x="1677578" y="1331339"/>
          <a:ext cx="322644" cy="37743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1677578" y="1406826"/>
        <a:ext cx="225851" cy="226459"/>
      </dsp:txXfrm>
    </dsp:sp>
    <dsp:sp modelId="{448C1380-80BA-458E-8743-53E64A123CBF}">
      <dsp:nvSpPr>
        <dsp:cNvPr id="0" name=""/>
        <dsp:cNvSpPr/>
      </dsp:nvSpPr>
      <dsp:spPr>
        <a:xfrm>
          <a:off x="2134151" y="442830"/>
          <a:ext cx="1521907" cy="2154450"/>
        </a:xfrm>
        <a:prstGeom prst="roundRect">
          <a:avLst>
            <a:gd name="adj" fmla="val 10000"/>
          </a:avLst>
        </a:prstGeom>
        <a:solidFill>
          <a:schemeClr val="accent3">
            <a:hueOff val="-2959"/>
            <a:satOff val="0"/>
            <a:lumOff val="-22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BE" sz="1400" kern="1200"/>
            <a:t>Ontwerper analyseert de verrekening, stuurt zijn opmerkingen naar AA en de verrekening wordt besproken tijdens de volgende vergadering</a:t>
          </a:r>
        </a:p>
      </dsp:txBody>
      <dsp:txXfrm>
        <a:off x="2178726" y="487405"/>
        <a:ext cx="1432757" cy="2065300"/>
      </dsp:txXfrm>
    </dsp:sp>
    <dsp:sp modelId="{32361850-48AC-4AFB-8ABB-7CCDD8EB2DD5}">
      <dsp:nvSpPr>
        <dsp:cNvPr id="0" name=""/>
        <dsp:cNvSpPr/>
      </dsp:nvSpPr>
      <dsp:spPr>
        <a:xfrm>
          <a:off x="3808249" y="1331339"/>
          <a:ext cx="322644" cy="377433"/>
        </a:xfrm>
        <a:prstGeom prst="rightArrow">
          <a:avLst>
            <a:gd name="adj1" fmla="val 60000"/>
            <a:gd name="adj2" fmla="val 50000"/>
          </a:avLst>
        </a:prstGeom>
        <a:solidFill>
          <a:schemeClr val="accent3">
            <a:hueOff val="-4439"/>
            <a:satOff val="0"/>
            <a:lumOff val="-343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3808249" y="1406826"/>
        <a:ext cx="225851" cy="226459"/>
      </dsp:txXfrm>
    </dsp:sp>
    <dsp:sp modelId="{52149A87-7870-4AB8-A677-B7BF0569E009}">
      <dsp:nvSpPr>
        <dsp:cNvPr id="0" name=""/>
        <dsp:cNvSpPr/>
      </dsp:nvSpPr>
      <dsp:spPr>
        <a:xfrm>
          <a:off x="4264821" y="442830"/>
          <a:ext cx="1521907" cy="2154450"/>
        </a:xfrm>
        <a:prstGeom prst="roundRect">
          <a:avLst>
            <a:gd name="adj" fmla="val 10000"/>
          </a:avLst>
        </a:prstGeom>
        <a:solidFill>
          <a:schemeClr val="accent3">
            <a:hueOff val="-5919"/>
            <a:satOff val="0"/>
            <a:lumOff val="-45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BE" sz="1400" kern="1200"/>
            <a:t>OVM analyseert en gaat al dan niet principieel akkoord met de verrekening</a:t>
          </a:r>
        </a:p>
      </dsp:txBody>
      <dsp:txXfrm>
        <a:off x="4309396" y="487405"/>
        <a:ext cx="1432757" cy="2065300"/>
      </dsp:txXfrm>
    </dsp:sp>
    <dsp:sp modelId="{03A41E88-8E75-41B2-9EB6-44A858F92FBA}">
      <dsp:nvSpPr>
        <dsp:cNvPr id="0" name=""/>
        <dsp:cNvSpPr/>
      </dsp:nvSpPr>
      <dsp:spPr>
        <a:xfrm>
          <a:off x="5938919" y="1331339"/>
          <a:ext cx="322644" cy="377433"/>
        </a:xfrm>
        <a:prstGeom prst="rightArrow">
          <a:avLst>
            <a:gd name="adj1" fmla="val 60000"/>
            <a:gd name="adj2" fmla="val 50000"/>
          </a:avLst>
        </a:prstGeom>
        <a:solidFill>
          <a:schemeClr val="accent3">
            <a:hueOff val="-8878"/>
            <a:satOff val="0"/>
            <a:lumOff val="-686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5938919" y="1406826"/>
        <a:ext cx="225851" cy="226459"/>
      </dsp:txXfrm>
    </dsp:sp>
    <dsp:sp modelId="{011D7926-CE76-4DDC-A013-3348B4882B53}">
      <dsp:nvSpPr>
        <dsp:cNvPr id="0" name=""/>
        <dsp:cNvSpPr/>
      </dsp:nvSpPr>
      <dsp:spPr>
        <a:xfrm>
          <a:off x="6395491" y="442830"/>
          <a:ext cx="1521907" cy="2154450"/>
        </a:xfrm>
        <a:prstGeom prst="roundRect">
          <a:avLst>
            <a:gd name="adj" fmla="val 10000"/>
          </a:avLst>
        </a:prstGeom>
        <a:solidFill>
          <a:schemeClr val="accent3">
            <a:hueOff val="-8878"/>
            <a:satOff val="0"/>
            <a:lumOff val="-6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BE" sz="1400" kern="1200" dirty="0"/>
            <a:t>AR maakt de DV en de OVM legt deze  ter informatie of goedkeuring voor aan de BGHM </a:t>
          </a:r>
          <a:r>
            <a:rPr lang="nl-BE" sz="1200" i="1" kern="1200" dirty="0"/>
            <a:t>(cf. tutelletype)</a:t>
          </a:r>
          <a:endParaRPr lang="nl-BE" sz="1400" i="1" kern="1200" dirty="0"/>
        </a:p>
      </dsp:txBody>
      <dsp:txXfrm>
        <a:off x="6440066" y="487405"/>
        <a:ext cx="1432757" cy="20653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306FDD-E60A-DF40-892D-7B3BC8D2632E}" type="datetimeFigureOut">
              <a:rPr lang="fr-FR" smtClean="0"/>
              <a:pPr/>
              <a:t>18/03/2025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E3E691-2FBC-DD4A-BA4A-372D892FF5F5}" type="slidenum">
              <a:rPr lang="fr-FR" smtClean="0"/>
              <a:pPr/>
              <a:t>‹N°›</a:t>
            </a:fld>
            <a:endParaRPr lang="fr-FR"/>
          </a:p>
        </p:txBody>
      </p:sp>
    </p:spTree>
    <p:extLst>
      <p:ext uri="{BB962C8B-B14F-4D97-AF65-F5344CB8AC3E}">
        <p14:creationId xmlns:p14="http://schemas.microsoft.com/office/powerpoint/2010/main" val="21223258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6E3E691-2FBC-DD4A-BA4A-372D892FF5F5}" type="slidenum">
              <a:rPr lang="fr-FR" smtClean="0"/>
              <a:pPr/>
              <a:t>1</a:t>
            </a:fld>
            <a:endParaRPr lang="fr-FR"/>
          </a:p>
        </p:txBody>
      </p:sp>
    </p:spTree>
    <p:extLst>
      <p:ext uri="{BB962C8B-B14F-4D97-AF65-F5344CB8AC3E}">
        <p14:creationId xmlns:p14="http://schemas.microsoft.com/office/powerpoint/2010/main" val="3946580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6E3E691-2FBC-DD4A-BA4A-372D892FF5F5}" type="slidenum">
              <a:rPr lang="fr-FR" smtClean="0"/>
              <a:pPr/>
              <a:t>8</a:t>
            </a:fld>
            <a:endParaRPr lang="fr-FR"/>
          </a:p>
        </p:txBody>
      </p:sp>
    </p:spTree>
    <p:extLst>
      <p:ext uri="{BB962C8B-B14F-4D97-AF65-F5344CB8AC3E}">
        <p14:creationId xmlns:p14="http://schemas.microsoft.com/office/powerpoint/2010/main" val="2546805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6E3E691-2FBC-DD4A-BA4A-372D892FF5F5}" type="slidenum">
              <a:rPr lang="fr-FR" smtClean="0"/>
              <a:pPr/>
              <a:t>9</a:t>
            </a:fld>
            <a:endParaRPr lang="fr-FR"/>
          </a:p>
        </p:txBody>
      </p:sp>
    </p:spTree>
    <p:extLst>
      <p:ext uri="{BB962C8B-B14F-4D97-AF65-F5344CB8AC3E}">
        <p14:creationId xmlns:p14="http://schemas.microsoft.com/office/powerpoint/2010/main" val="102314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6E3E691-2FBC-DD4A-BA4A-372D892FF5F5}" type="slidenum">
              <a:rPr lang="fr-FR" smtClean="0"/>
              <a:pPr/>
              <a:t>10</a:t>
            </a:fld>
            <a:endParaRPr lang="fr-FR"/>
          </a:p>
        </p:txBody>
      </p:sp>
    </p:spTree>
    <p:extLst>
      <p:ext uri="{BB962C8B-B14F-4D97-AF65-F5344CB8AC3E}">
        <p14:creationId xmlns:p14="http://schemas.microsoft.com/office/powerpoint/2010/main" val="449578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6E3E691-2FBC-DD4A-BA4A-372D892FF5F5}" type="slidenum">
              <a:rPr lang="fr-FR" smtClean="0"/>
              <a:pPr/>
              <a:t>15</a:t>
            </a:fld>
            <a:endParaRPr lang="fr-FR"/>
          </a:p>
        </p:txBody>
      </p:sp>
    </p:spTree>
    <p:extLst>
      <p:ext uri="{BB962C8B-B14F-4D97-AF65-F5344CB8AC3E}">
        <p14:creationId xmlns:p14="http://schemas.microsoft.com/office/powerpoint/2010/main" val="240192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nl-BE"/>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a:t>Cliquez pour modifier le style des sous-titres du masque</a:t>
            </a:r>
            <a:endParaRPr lang="fr-FR"/>
          </a:p>
        </p:txBody>
      </p:sp>
      <p:sp>
        <p:nvSpPr>
          <p:cNvPr id="4" name="Espace réservé de la date 3"/>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nl-BE"/>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idx="1"/>
          </p:nvPr>
        </p:nvSpPr>
        <p:spPr/>
        <p:txBody>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nl-BE"/>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Cliquez pour modifier les styles du texte du masque</a:t>
            </a:r>
          </a:p>
        </p:txBody>
      </p:sp>
      <p:sp>
        <p:nvSpPr>
          <p:cNvPr id="4" name="Espace réservé de la date 3"/>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e la date 4"/>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nl-BE"/>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7" name="Espace réservé de la date 6"/>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e la date 2"/>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nl-BE"/>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4"/>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nl-BE"/>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4"/>
          <p:cNvSpPr>
            <a:spLocks noGrp="1"/>
          </p:cNvSpPr>
          <p:nvPr>
            <p:ph type="dt" sz="half" idx="10"/>
          </p:nvPr>
        </p:nvSpPr>
        <p:spPr/>
        <p:txBody>
          <a:bodyPr/>
          <a:lstStyle/>
          <a:p>
            <a:fld id="{ED666C3C-1FA9-5442-85AC-F68FF0B71125}" type="datetimeFigureOut">
              <a:rPr lang="fr-FR" smtClean="0"/>
              <a:pPr/>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5CE314-0FD6-C84F-8B39-E23D92645B5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BE"/>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66C3C-1FA9-5442-85AC-F68FF0B71125}" type="datetimeFigureOut">
              <a:rPr lang="fr-FR" smtClean="0"/>
              <a:pPr/>
              <a:t>18/03/2025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CE314-0FD6-C84F-8B39-E23D92645B5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khadira@bghm.brusse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emf"/><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leefmilieu.brussels/burgers/het-milieu-brussel/renoveren-en-bouwen/asbest-hoe-gezondheidsrisicos-vermijden"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87A21E4-97A3-448D-A6D7-1FDD3F3B47B1}"/>
              </a:ext>
            </a:extLst>
          </p:cNvPr>
          <p:cNvSpPr>
            <a:spLocks noGrp="1"/>
          </p:cNvSpPr>
          <p:nvPr>
            <p:ph type="ctrTitle"/>
          </p:nvPr>
        </p:nvSpPr>
        <p:spPr>
          <a:xfrm>
            <a:off x="1455080" y="816245"/>
            <a:ext cx="6858000" cy="707886"/>
          </a:xfrm>
          <a:noFill/>
        </p:spPr>
        <p:txBody>
          <a:bodyPr wrap="square">
            <a:spAutoFit/>
          </a:bodyPr>
          <a:lstStyle/>
          <a:p>
            <a:r>
              <a:rPr lang="nl-BE" sz="4000">
                <a:solidFill>
                  <a:srgbClr val="00A4B5"/>
                </a:solidFill>
                <a:latin typeface="Omnes Regular Roman" charset="0"/>
                <a:ea typeface="+mn-ea"/>
                <a:cs typeface="+mn-cs"/>
              </a:rPr>
              <a:t>[TITEL VAN HET PROJECT]</a:t>
            </a:r>
          </a:p>
        </p:txBody>
      </p:sp>
      <p:sp>
        <p:nvSpPr>
          <p:cNvPr id="12" name="sketchy box">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8650" y="720953"/>
            <a:ext cx="7886700" cy="5416094"/>
          </a:xfrm>
          <a:custGeom>
            <a:avLst/>
            <a:gdLst>
              <a:gd name="connsiteX0" fmla="*/ 0 w 7886700"/>
              <a:gd name="connsiteY0" fmla="*/ 0 h 5416094"/>
              <a:gd name="connsiteX1" fmla="*/ 578358 w 7886700"/>
              <a:gd name="connsiteY1" fmla="*/ 0 h 5416094"/>
              <a:gd name="connsiteX2" fmla="*/ 998982 w 7886700"/>
              <a:gd name="connsiteY2" fmla="*/ 0 h 5416094"/>
              <a:gd name="connsiteX3" fmla="*/ 1813941 w 7886700"/>
              <a:gd name="connsiteY3" fmla="*/ 0 h 5416094"/>
              <a:gd name="connsiteX4" fmla="*/ 2392299 w 7886700"/>
              <a:gd name="connsiteY4" fmla="*/ 0 h 5416094"/>
              <a:gd name="connsiteX5" fmla="*/ 2970657 w 7886700"/>
              <a:gd name="connsiteY5" fmla="*/ 0 h 5416094"/>
              <a:gd name="connsiteX6" fmla="*/ 3785616 w 7886700"/>
              <a:gd name="connsiteY6" fmla="*/ 0 h 5416094"/>
              <a:gd name="connsiteX7" fmla="*/ 4285107 w 7886700"/>
              <a:gd name="connsiteY7" fmla="*/ 0 h 5416094"/>
              <a:gd name="connsiteX8" fmla="*/ 5100066 w 7886700"/>
              <a:gd name="connsiteY8" fmla="*/ 0 h 5416094"/>
              <a:gd name="connsiteX9" fmla="*/ 5915025 w 7886700"/>
              <a:gd name="connsiteY9" fmla="*/ 0 h 5416094"/>
              <a:gd name="connsiteX10" fmla="*/ 6572250 w 7886700"/>
              <a:gd name="connsiteY10" fmla="*/ 0 h 5416094"/>
              <a:gd name="connsiteX11" fmla="*/ 7886700 w 7886700"/>
              <a:gd name="connsiteY11" fmla="*/ 0 h 5416094"/>
              <a:gd name="connsiteX12" fmla="*/ 7886700 w 7886700"/>
              <a:gd name="connsiteY12" fmla="*/ 622851 h 5416094"/>
              <a:gd name="connsiteX13" fmla="*/ 7886700 w 7886700"/>
              <a:gd name="connsiteY13" fmla="*/ 1137380 h 5416094"/>
              <a:gd name="connsiteX14" fmla="*/ 7886700 w 7886700"/>
              <a:gd name="connsiteY14" fmla="*/ 1814391 h 5416094"/>
              <a:gd name="connsiteX15" fmla="*/ 7886700 w 7886700"/>
              <a:gd name="connsiteY15" fmla="*/ 2491403 h 5416094"/>
              <a:gd name="connsiteX16" fmla="*/ 7886700 w 7886700"/>
              <a:gd name="connsiteY16" fmla="*/ 3168415 h 5416094"/>
              <a:gd name="connsiteX17" fmla="*/ 7886700 w 7886700"/>
              <a:gd name="connsiteY17" fmla="*/ 3899588 h 5416094"/>
              <a:gd name="connsiteX18" fmla="*/ 7886700 w 7886700"/>
              <a:gd name="connsiteY18" fmla="*/ 4630760 h 5416094"/>
              <a:gd name="connsiteX19" fmla="*/ 7886700 w 7886700"/>
              <a:gd name="connsiteY19" fmla="*/ 5416094 h 5416094"/>
              <a:gd name="connsiteX20" fmla="*/ 7466076 w 7886700"/>
              <a:gd name="connsiteY20" fmla="*/ 5416094 h 5416094"/>
              <a:gd name="connsiteX21" fmla="*/ 6651117 w 7886700"/>
              <a:gd name="connsiteY21" fmla="*/ 5416094 h 5416094"/>
              <a:gd name="connsiteX22" fmla="*/ 5993892 w 7886700"/>
              <a:gd name="connsiteY22" fmla="*/ 5416094 h 5416094"/>
              <a:gd name="connsiteX23" fmla="*/ 5494401 w 7886700"/>
              <a:gd name="connsiteY23" fmla="*/ 5416094 h 5416094"/>
              <a:gd name="connsiteX24" fmla="*/ 4837176 w 7886700"/>
              <a:gd name="connsiteY24" fmla="*/ 5416094 h 5416094"/>
              <a:gd name="connsiteX25" fmla="*/ 4416552 w 7886700"/>
              <a:gd name="connsiteY25" fmla="*/ 5416094 h 5416094"/>
              <a:gd name="connsiteX26" fmla="*/ 3995928 w 7886700"/>
              <a:gd name="connsiteY26" fmla="*/ 5416094 h 5416094"/>
              <a:gd name="connsiteX27" fmla="*/ 3338703 w 7886700"/>
              <a:gd name="connsiteY27" fmla="*/ 5416094 h 5416094"/>
              <a:gd name="connsiteX28" fmla="*/ 2839212 w 7886700"/>
              <a:gd name="connsiteY28" fmla="*/ 5416094 h 5416094"/>
              <a:gd name="connsiteX29" fmla="*/ 2103120 w 7886700"/>
              <a:gd name="connsiteY29" fmla="*/ 5416094 h 5416094"/>
              <a:gd name="connsiteX30" fmla="*/ 1603629 w 7886700"/>
              <a:gd name="connsiteY30" fmla="*/ 5416094 h 5416094"/>
              <a:gd name="connsiteX31" fmla="*/ 867537 w 7886700"/>
              <a:gd name="connsiteY31" fmla="*/ 5416094 h 5416094"/>
              <a:gd name="connsiteX32" fmla="*/ 0 w 7886700"/>
              <a:gd name="connsiteY32" fmla="*/ 5416094 h 5416094"/>
              <a:gd name="connsiteX33" fmla="*/ 0 w 7886700"/>
              <a:gd name="connsiteY33" fmla="*/ 4684921 h 5416094"/>
              <a:gd name="connsiteX34" fmla="*/ 0 w 7886700"/>
              <a:gd name="connsiteY34" fmla="*/ 3953749 h 5416094"/>
              <a:gd name="connsiteX35" fmla="*/ 0 w 7886700"/>
              <a:gd name="connsiteY35" fmla="*/ 3168415 h 5416094"/>
              <a:gd name="connsiteX36" fmla="*/ 0 w 7886700"/>
              <a:gd name="connsiteY36" fmla="*/ 2545564 h 5416094"/>
              <a:gd name="connsiteX37" fmla="*/ 0 w 7886700"/>
              <a:gd name="connsiteY37" fmla="*/ 1760231 h 5416094"/>
              <a:gd name="connsiteX38" fmla="*/ 0 w 7886700"/>
              <a:gd name="connsiteY38" fmla="*/ 1191541 h 5416094"/>
              <a:gd name="connsiteX39" fmla="*/ 0 w 7886700"/>
              <a:gd name="connsiteY39" fmla="*/ 677012 h 5416094"/>
              <a:gd name="connsiteX40" fmla="*/ 0 w 7886700"/>
              <a:gd name="connsiteY4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886700" h="5416094" extrusionOk="0">
                <a:moveTo>
                  <a:pt x="0" y="0"/>
                </a:moveTo>
                <a:cubicBezTo>
                  <a:pt x="139873" y="-36890"/>
                  <a:pt x="289244" y="-9562"/>
                  <a:pt x="578358" y="0"/>
                </a:cubicBezTo>
                <a:cubicBezTo>
                  <a:pt x="847064" y="24657"/>
                  <a:pt x="880681" y="-4887"/>
                  <a:pt x="998982" y="0"/>
                </a:cubicBezTo>
                <a:cubicBezTo>
                  <a:pt x="1105496" y="8991"/>
                  <a:pt x="1621733" y="-31737"/>
                  <a:pt x="1813941" y="0"/>
                </a:cubicBezTo>
                <a:cubicBezTo>
                  <a:pt x="1973330" y="19047"/>
                  <a:pt x="2194836" y="27334"/>
                  <a:pt x="2392299" y="0"/>
                </a:cubicBezTo>
                <a:cubicBezTo>
                  <a:pt x="2647282" y="-14327"/>
                  <a:pt x="2792350" y="-29596"/>
                  <a:pt x="2970657" y="0"/>
                </a:cubicBezTo>
                <a:cubicBezTo>
                  <a:pt x="3147904" y="21045"/>
                  <a:pt x="3587221" y="27684"/>
                  <a:pt x="3785616" y="0"/>
                </a:cubicBezTo>
                <a:cubicBezTo>
                  <a:pt x="3970964" y="-52390"/>
                  <a:pt x="4115919" y="38588"/>
                  <a:pt x="4285107" y="0"/>
                </a:cubicBezTo>
                <a:cubicBezTo>
                  <a:pt x="4447779" y="-2110"/>
                  <a:pt x="4724122" y="-2905"/>
                  <a:pt x="5100066" y="0"/>
                </a:cubicBezTo>
                <a:cubicBezTo>
                  <a:pt x="5460611" y="1474"/>
                  <a:pt x="5711040" y="11734"/>
                  <a:pt x="5915025" y="0"/>
                </a:cubicBezTo>
                <a:cubicBezTo>
                  <a:pt x="6130646" y="788"/>
                  <a:pt x="6309484" y="37469"/>
                  <a:pt x="6572250" y="0"/>
                </a:cubicBezTo>
                <a:cubicBezTo>
                  <a:pt x="6867825" y="19129"/>
                  <a:pt x="7346334" y="77623"/>
                  <a:pt x="7886700" y="0"/>
                </a:cubicBezTo>
                <a:cubicBezTo>
                  <a:pt x="7921292" y="250253"/>
                  <a:pt x="7885085" y="350918"/>
                  <a:pt x="7886700" y="622851"/>
                </a:cubicBezTo>
                <a:cubicBezTo>
                  <a:pt x="7891037" y="863445"/>
                  <a:pt x="7896513" y="880863"/>
                  <a:pt x="7886700" y="1137380"/>
                </a:cubicBezTo>
                <a:cubicBezTo>
                  <a:pt x="7848199" y="1390882"/>
                  <a:pt x="7850084" y="1481865"/>
                  <a:pt x="7886700" y="1814391"/>
                </a:cubicBezTo>
                <a:cubicBezTo>
                  <a:pt x="7914914" y="2114801"/>
                  <a:pt x="7876514" y="2290034"/>
                  <a:pt x="7886700" y="2491403"/>
                </a:cubicBezTo>
                <a:cubicBezTo>
                  <a:pt x="7860421" y="2730042"/>
                  <a:pt x="7935302" y="2970567"/>
                  <a:pt x="7886700" y="3168415"/>
                </a:cubicBezTo>
                <a:cubicBezTo>
                  <a:pt x="7872903" y="3427641"/>
                  <a:pt x="7902616" y="3535292"/>
                  <a:pt x="7886700" y="3899588"/>
                </a:cubicBezTo>
                <a:cubicBezTo>
                  <a:pt x="7873378" y="4266585"/>
                  <a:pt x="7896651" y="4438558"/>
                  <a:pt x="7886700" y="4630760"/>
                </a:cubicBezTo>
                <a:cubicBezTo>
                  <a:pt x="7875991" y="4843491"/>
                  <a:pt x="7861317" y="5204020"/>
                  <a:pt x="7886700" y="5416094"/>
                </a:cubicBezTo>
                <a:cubicBezTo>
                  <a:pt x="7693930" y="5418977"/>
                  <a:pt x="7589762" y="5415014"/>
                  <a:pt x="7466076" y="5416094"/>
                </a:cubicBezTo>
                <a:cubicBezTo>
                  <a:pt x="7353704" y="5436401"/>
                  <a:pt x="6825827" y="5440774"/>
                  <a:pt x="6651117" y="5416094"/>
                </a:cubicBezTo>
                <a:cubicBezTo>
                  <a:pt x="6465509" y="5418892"/>
                  <a:pt x="6151767" y="5433550"/>
                  <a:pt x="5993892" y="5416094"/>
                </a:cubicBezTo>
                <a:cubicBezTo>
                  <a:pt x="5847447" y="5391015"/>
                  <a:pt x="5686891" y="5398705"/>
                  <a:pt x="5494401" y="5416094"/>
                </a:cubicBezTo>
                <a:cubicBezTo>
                  <a:pt x="5328106" y="5425870"/>
                  <a:pt x="5021736" y="5443480"/>
                  <a:pt x="4837176" y="5416094"/>
                </a:cubicBezTo>
                <a:cubicBezTo>
                  <a:pt x="4635356" y="5394384"/>
                  <a:pt x="4544001" y="5404023"/>
                  <a:pt x="4416552" y="5416094"/>
                </a:cubicBezTo>
                <a:cubicBezTo>
                  <a:pt x="4292970" y="5412667"/>
                  <a:pt x="4202046" y="5389835"/>
                  <a:pt x="3995928" y="5416094"/>
                </a:cubicBezTo>
                <a:cubicBezTo>
                  <a:pt x="3784996" y="5430801"/>
                  <a:pt x="3527611" y="5369833"/>
                  <a:pt x="3338703" y="5416094"/>
                </a:cubicBezTo>
                <a:cubicBezTo>
                  <a:pt x="3144794" y="5458636"/>
                  <a:pt x="2967928" y="5418629"/>
                  <a:pt x="2839212" y="5416094"/>
                </a:cubicBezTo>
                <a:cubicBezTo>
                  <a:pt x="2725210" y="5428339"/>
                  <a:pt x="2252076" y="5423466"/>
                  <a:pt x="2103120" y="5416094"/>
                </a:cubicBezTo>
                <a:cubicBezTo>
                  <a:pt x="1978909" y="5450285"/>
                  <a:pt x="1801161" y="5407672"/>
                  <a:pt x="1603629" y="5416094"/>
                </a:cubicBezTo>
                <a:cubicBezTo>
                  <a:pt x="1421672" y="5419493"/>
                  <a:pt x="1050243" y="5442158"/>
                  <a:pt x="867537" y="5416094"/>
                </a:cubicBezTo>
                <a:cubicBezTo>
                  <a:pt x="706773" y="5412112"/>
                  <a:pt x="210463" y="5420499"/>
                  <a:pt x="0" y="5416094"/>
                </a:cubicBezTo>
                <a:cubicBezTo>
                  <a:pt x="5900" y="5172647"/>
                  <a:pt x="-60077" y="4935206"/>
                  <a:pt x="0" y="4684921"/>
                </a:cubicBezTo>
                <a:cubicBezTo>
                  <a:pt x="5207" y="4424508"/>
                  <a:pt x="-18202" y="4114010"/>
                  <a:pt x="0" y="3953749"/>
                </a:cubicBezTo>
                <a:cubicBezTo>
                  <a:pt x="49519" y="3783233"/>
                  <a:pt x="34464" y="3425313"/>
                  <a:pt x="0" y="3168415"/>
                </a:cubicBezTo>
                <a:cubicBezTo>
                  <a:pt x="-54225" y="2910622"/>
                  <a:pt x="1049" y="2830191"/>
                  <a:pt x="0" y="2545564"/>
                </a:cubicBezTo>
                <a:cubicBezTo>
                  <a:pt x="-14962" y="2263203"/>
                  <a:pt x="24933" y="1989633"/>
                  <a:pt x="0" y="1760231"/>
                </a:cubicBezTo>
                <a:cubicBezTo>
                  <a:pt x="-10050" y="1539318"/>
                  <a:pt x="43364" y="1391654"/>
                  <a:pt x="0" y="1191541"/>
                </a:cubicBezTo>
                <a:cubicBezTo>
                  <a:pt x="-26023" y="999746"/>
                  <a:pt x="-17864" y="813951"/>
                  <a:pt x="0" y="677012"/>
                </a:cubicBezTo>
                <a:cubicBezTo>
                  <a:pt x="21524" y="463086"/>
                  <a:pt x="9223" y="250147"/>
                  <a:pt x="0" y="0"/>
                </a:cubicBezTo>
                <a:close/>
              </a:path>
            </a:pathLst>
          </a:custGeom>
          <a:noFill/>
          <a:ln w="47625" cap="rnd">
            <a:solidFill>
              <a:srgbClr val="FFFFFF">
                <a:alpha val="75000"/>
              </a:srgbClr>
            </a:solidFill>
            <a:round/>
            <a:extLst>
              <a:ext uri="{C807C97D-BFC1-408E-A445-0C87EB9F89A2}">
                <ask:lineSketchStyleProps xmlns:ask="http://schemas.microsoft.com/office/drawing/2018/sketchyshapes" sd="1219033472">
                  <a:custGeom>
                    <a:avLst/>
                    <a:gdLst>
                      <a:gd name="connsiteX0" fmla="*/ 0 w 7886700"/>
                      <a:gd name="connsiteY0" fmla="*/ 0 h 5416094"/>
                      <a:gd name="connsiteX1" fmla="*/ 578358 w 7886700"/>
                      <a:gd name="connsiteY1" fmla="*/ 0 h 5416094"/>
                      <a:gd name="connsiteX2" fmla="*/ 998982 w 7886700"/>
                      <a:gd name="connsiteY2" fmla="*/ 0 h 5416094"/>
                      <a:gd name="connsiteX3" fmla="*/ 1813941 w 7886700"/>
                      <a:gd name="connsiteY3" fmla="*/ 0 h 5416094"/>
                      <a:gd name="connsiteX4" fmla="*/ 2392299 w 7886700"/>
                      <a:gd name="connsiteY4" fmla="*/ 0 h 5416094"/>
                      <a:gd name="connsiteX5" fmla="*/ 2970657 w 7886700"/>
                      <a:gd name="connsiteY5" fmla="*/ 0 h 5416094"/>
                      <a:gd name="connsiteX6" fmla="*/ 3785616 w 7886700"/>
                      <a:gd name="connsiteY6" fmla="*/ 0 h 5416094"/>
                      <a:gd name="connsiteX7" fmla="*/ 4285107 w 7886700"/>
                      <a:gd name="connsiteY7" fmla="*/ 0 h 5416094"/>
                      <a:gd name="connsiteX8" fmla="*/ 5100066 w 7886700"/>
                      <a:gd name="connsiteY8" fmla="*/ 0 h 5416094"/>
                      <a:gd name="connsiteX9" fmla="*/ 5915025 w 7886700"/>
                      <a:gd name="connsiteY9" fmla="*/ 0 h 5416094"/>
                      <a:gd name="connsiteX10" fmla="*/ 6572250 w 7886700"/>
                      <a:gd name="connsiteY10" fmla="*/ 0 h 5416094"/>
                      <a:gd name="connsiteX11" fmla="*/ 7886700 w 7886700"/>
                      <a:gd name="connsiteY11" fmla="*/ 0 h 5416094"/>
                      <a:gd name="connsiteX12" fmla="*/ 7886700 w 7886700"/>
                      <a:gd name="connsiteY12" fmla="*/ 622851 h 5416094"/>
                      <a:gd name="connsiteX13" fmla="*/ 7886700 w 7886700"/>
                      <a:gd name="connsiteY13" fmla="*/ 1137380 h 5416094"/>
                      <a:gd name="connsiteX14" fmla="*/ 7886700 w 7886700"/>
                      <a:gd name="connsiteY14" fmla="*/ 1814391 h 5416094"/>
                      <a:gd name="connsiteX15" fmla="*/ 7886700 w 7886700"/>
                      <a:gd name="connsiteY15" fmla="*/ 2491403 h 5416094"/>
                      <a:gd name="connsiteX16" fmla="*/ 7886700 w 7886700"/>
                      <a:gd name="connsiteY16" fmla="*/ 3168415 h 5416094"/>
                      <a:gd name="connsiteX17" fmla="*/ 7886700 w 7886700"/>
                      <a:gd name="connsiteY17" fmla="*/ 3899588 h 5416094"/>
                      <a:gd name="connsiteX18" fmla="*/ 7886700 w 7886700"/>
                      <a:gd name="connsiteY18" fmla="*/ 4630760 h 5416094"/>
                      <a:gd name="connsiteX19" fmla="*/ 7886700 w 7886700"/>
                      <a:gd name="connsiteY19" fmla="*/ 5416094 h 5416094"/>
                      <a:gd name="connsiteX20" fmla="*/ 7466076 w 7886700"/>
                      <a:gd name="connsiteY20" fmla="*/ 5416094 h 5416094"/>
                      <a:gd name="connsiteX21" fmla="*/ 6651117 w 7886700"/>
                      <a:gd name="connsiteY21" fmla="*/ 5416094 h 5416094"/>
                      <a:gd name="connsiteX22" fmla="*/ 5993892 w 7886700"/>
                      <a:gd name="connsiteY22" fmla="*/ 5416094 h 5416094"/>
                      <a:gd name="connsiteX23" fmla="*/ 5494401 w 7886700"/>
                      <a:gd name="connsiteY23" fmla="*/ 5416094 h 5416094"/>
                      <a:gd name="connsiteX24" fmla="*/ 4837176 w 7886700"/>
                      <a:gd name="connsiteY24" fmla="*/ 5416094 h 5416094"/>
                      <a:gd name="connsiteX25" fmla="*/ 4416552 w 7886700"/>
                      <a:gd name="connsiteY25" fmla="*/ 5416094 h 5416094"/>
                      <a:gd name="connsiteX26" fmla="*/ 3995928 w 7886700"/>
                      <a:gd name="connsiteY26" fmla="*/ 5416094 h 5416094"/>
                      <a:gd name="connsiteX27" fmla="*/ 3338703 w 7886700"/>
                      <a:gd name="connsiteY27" fmla="*/ 5416094 h 5416094"/>
                      <a:gd name="connsiteX28" fmla="*/ 2839212 w 7886700"/>
                      <a:gd name="connsiteY28" fmla="*/ 5416094 h 5416094"/>
                      <a:gd name="connsiteX29" fmla="*/ 2103120 w 7886700"/>
                      <a:gd name="connsiteY29" fmla="*/ 5416094 h 5416094"/>
                      <a:gd name="connsiteX30" fmla="*/ 1603629 w 7886700"/>
                      <a:gd name="connsiteY30" fmla="*/ 5416094 h 5416094"/>
                      <a:gd name="connsiteX31" fmla="*/ 867537 w 7886700"/>
                      <a:gd name="connsiteY31" fmla="*/ 5416094 h 5416094"/>
                      <a:gd name="connsiteX32" fmla="*/ 0 w 7886700"/>
                      <a:gd name="connsiteY32" fmla="*/ 5416094 h 5416094"/>
                      <a:gd name="connsiteX33" fmla="*/ 0 w 7886700"/>
                      <a:gd name="connsiteY33" fmla="*/ 4684921 h 5416094"/>
                      <a:gd name="connsiteX34" fmla="*/ 0 w 7886700"/>
                      <a:gd name="connsiteY34" fmla="*/ 3953749 h 5416094"/>
                      <a:gd name="connsiteX35" fmla="*/ 0 w 7886700"/>
                      <a:gd name="connsiteY35" fmla="*/ 3168415 h 5416094"/>
                      <a:gd name="connsiteX36" fmla="*/ 0 w 7886700"/>
                      <a:gd name="connsiteY36" fmla="*/ 2545564 h 5416094"/>
                      <a:gd name="connsiteX37" fmla="*/ 0 w 7886700"/>
                      <a:gd name="connsiteY37" fmla="*/ 1760231 h 5416094"/>
                      <a:gd name="connsiteX38" fmla="*/ 0 w 7886700"/>
                      <a:gd name="connsiteY38" fmla="*/ 1191541 h 5416094"/>
                      <a:gd name="connsiteX39" fmla="*/ 0 w 7886700"/>
                      <a:gd name="connsiteY39" fmla="*/ 677012 h 5416094"/>
                      <a:gd name="connsiteX40" fmla="*/ 0 w 7886700"/>
                      <a:gd name="connsiteY4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886700" h="5416094" extrusionOk="0">
                        <a:moveTo>
                          <a:pt x="0" y="0"/>
                        </a:moveTo>
                        <a:cubicBezTo>
                          <a:pt x="165412" y="-21137"/>
                          <a:pt x="322344" y="-21985"/>
                          <a:pt x="578358" y="0"/>
                        </a:cubicBezTo>
                        <a:cubicBezTo>
                          <a:pt x="834372" y="21985"/>
                          <a:pt x="888520" y="-5136"/>
                          <a:pt x="998982" y="0"/>
                        </a:cubicBezTo>
                        <a:cubicBezTo>
                          <a:pt x="1109444" y="5136"/>
                          <a:pt x="1622600" y="-36529"/>
                          <a:pt x="1813941" y="0"/>
                        </a:cubicBezTo>
                        <a:cubicBezTo>
                          <a:pt x="2005282" y="36529"/>
                          <a:pt x="2177619" y="19108"/>
                          <a:pt x="2392299" y="0"/>
                        </a:cubicBezTo>
                        <a:cubicBezTo>
                          <a:pt x="2606979" y="-19108"/>
                          <a:pt x="2788556" y="-21788"/>
                          <a:pt x="2970657" y="0"/>
                        </a:cubicBezTo>
                        <a:cubicBezTo>
                          <a:pt x="3152758" y="21788"/>
                          <a:pt x="3596738" y="18723"/>
                          <a:pt x="3785616" y="0"/>
                        </a:cubicBezTo>
                        <a:cubicBezTo>
                          <a:pt x="3974494" y="-18723"/>
                          <a:pt x="4136501" y="9985"/>
                          <a:pt x="4285107" y="0"/>
                        </a:cubicBezTo>
                        <a:cubicBezTo>
                          <a:pt x="4433713" y="-9985"/>
                          <a:pt x="4710656" y="-6143"/>
                          <a:pt x="5100066" y="0"/>
                        </a:cubicBezTo>
                        <a:cubicBezTo>
                          <a:pt x="5489476" y="6143"/>
                          <a:pt x="5703885" y="5883"/>
                          <a:pt x="5915025" y="0"/>
                        </a:cubicBezTo>
                        <a:cubicBezTo>
                          <a:pt x="6126165" y="-5883"/>
                          <a:pt x="6308797" y="30350"/>
                          <a:pt x="6572250" y="0"/>
                        </a:cubicBezTo>
                        <a:cubicBezTo>
                          <a:pt x="6835703" y="-30350"/>
                          <a:pt x="7286910" y="4832"/>
                          <a:pt x="7886700" y="0"/>
                        </a:cubicBezTo>
                        <a:cubicBezTo>
                          <a:pt x="7917044" y="253972"/>
                          <a:pt x="7878280" y="382927"/>
                          <a:pt x="7886700" y="622851"/>
                        </a:cubicBezTo>
                        <a:cubicBezTo>
                          <a:pt x="7895120" y="862775"/>
                          <a:pt x="7898095" y="881954"/>
                          <a:pt x="7886700" y="1137380"/>
                        </a:cubicBezTo>
                        <a:cubicBezTo>
                          <a:pt x="7875305" y="1392806"/>
                          <a:pt x="7859449" y="1500954"/>
                          <a:pt x="7886700" y="1814391"/>
                        </a:cubicBezTo>
                        <a:cubicBezTo>
                          <a:pt x="7913951" y="2127828"/>
                          <a:pt x="7899710" y="2276490"/>
                          <a:pt x="7886700" y="2491403"/>
                        </a:cubicBezTo>
                        <a:cubicBezTo>
                          <a:pt x="7873690" y="2706316"/>
                          <a:pt x="7899048" y="2943627"/>
                          <a:pt x="7886700" y="3168415"/>
                        </a:cubicBezTo>
                        <a:cubicBezTo>
                          <a:pt x="7874352" y="3393203"/>
                          <a:pt x="7895759" y="3539359"/>
                          <a:pt x="7886700" y="3899588"/>
                        </a:cubicBezTo>
                        <a:cubicBezTo>
                          <a:pt x="7877641" y="4259817"/>
                          <a:pt x="7907485" y="4437980"/>
                          <a:pt x="7886700" y="4630760"/>
                        </a:cubicBezTo>
                        <a:cubicBezTo>
                          <a:pt x="7865915" y="4823540"/>
                          <a:pt x="7871525" y="5198637"/>
                          <a:pt x="7886700" y="5416094"/>
                        </a:cubicBezTo>
                        <a:cubicBezTo>
                          <a:pt x="7691680" y="5431844"/>
                          <a:pt x="7601555" y="5415681"/>
                          <a:pt x="7466076" y="5416094"/>
                        </a:cubicBezTo>
                        <a:cubicBezTo>
                          <a:pt x="7330597" y="5416507"/>
                          <a:pt x="6831360" y="5424066"/>
                          <a:pt x="6651117" y="5416094"/>
                        </a:cubicBezTo>
                        <a:cubicBezTo>
                          <a:pt x="6470874" y="5408122"/>
                          <a:pt x="6162822" y="5448218"/>
                          <a:pt x="5993892" y="5416094"/>
                        </a:cubicBezTo>
                        <a:cubicBezTo>
                          <a:pt x="5824963" y="5383970"/>
                          <a:pt x="5688089" y="5423575"/>
                          <a:pt x="5494401" y="5416094"/>
                        </a:cubicBezTo>
                        <a:cubicBezTo>
                          <a:pt x="5300713" y="5408613"/>
                          <a:pt x="5038344" y="5439836"/>
                          <a:pt x="4837176" y="5416094"/>
                        </a:cubicBezTo>
                        <a:cubicBezTo>
                          <a:pt x="4636008" y="5392352"/>
                          <a:pt x="4547230" y="5414191"/>
                          <a:pt x="4416552" y="5416094"/>
                        </a:cubicBezTo>
                        <a:cubicBezTo>
                          <a:pt x="4285874" y="5417997"/>
                          <a:pt x="4197467" y="5397786"/>
                          <a:pt x="3995928" y="5416094"/>
                        </a:cubicBezTo>
                        <a:cubicBezTo>
                          <a:pt x="3794389" y="5434402"/>
                          <a:pt x="3512175" y="5385012"/>
                          <a:pt x="3338703" y="5416094"/>
                        </a:cubicBezTo>
                        <a:cubicBezTo>
                          <a:pt x="3165232" y="5447176"/>
                          <a:pt x="2961841" y="5402137"/>
                          <a:pt x="2839212" y="5416094"/>
                        </a:cubicBezTo>
                        <a:cubicBezTo>
                          <a:pt x="2716583" y="5430051"/>
                          <a:pt x="2260631" y="5391454"/>
                          <a:pt x="2103120" y="5416094"/>
                        </a:cubicBezTo>
                        <a:cubicBezTo>
                          <a:pt x="1945609" y="5440734"/>
                          <a:pt x="1802870" y="5413244"/>
                          <a:pt x="1603629" y="5416094"/>
                        </a:cubicBezTo>
                        <a:cubicBezTo>
                          <a:pt x="1404388" y="5418944"/>
                          <a:pt x="1036615" y="5428037"/>
                          <a:pt x="867537" y="5416094"/>
                        </a:cubicBezTo>
                        <a:cubicBezTo>
                          <a:pt x="698459" y="5404151"/>
                          <a:pt x="196765" y="5387017"/>
                          <a:pt x="0" y="5416094"/>
                        </a:cubicBezTo>
                        <a:cubicBezTo>
                          <a:pt x="-7913" y="5158982"/>
                          <a:pt x="-32352" y="4972281"/>
                          <a:pt x="0" y="4684921"/>
                        </a:cubicBezTo>
                        <a:cubicBezTo>
                          <a:pt x="32352" y="4397561"/>
                          <a:pt x="-36146" y="4109983"/>
                          <a:pt x="0" y="3953749"/>
                        </a:cubicBezTo>
                        <a:cubicBezTo>
                          <a:pt x="36146" y="3797515"/>
                          <a:pt x="38942" y="3433311"/>
                          <a:pt x="0" y="3168415"/>
                        </a:cubicBezTo>
                        <a:cubicBezTo>
                          <a:pt x="-38942" y="2903519"/>
                          <a:pt x="-264" y="2810505"/>
                          <a:pt x="0" y="2545564"/>
                        </a:cubicBezTo>
                        <a:cubicBezTo>
                          <a:pt x="264" y="2280623"/>
                          <a:pt x="20689" y="1994225"/>
                          <a:pt x="0" y="1760231"/>
                        </a:cubicBezTo>
                        <a:cubicBezTo>
                          <a:pt x="-20689" y="1526237"/>
                          <a:pt x="16073" y="1386976"/>
                          <a:pt x="0" y="1191541"/>
                        </a:cubicBezTo>
                        <a:cubicBezTo>
                          <a:pt x="-16073" y="996106"/>
                          <a:pt x="-16965" y="844858"/>
                          <a:pt x="0" y="677012"/>
                        </a:cubicBezTo>
                        <a:cubicBezTo>
                          <a:pt x="16965" y="509166"/>
                          <a:pt x="85" y="277162"/>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y line">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4419423"/>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alpha val="75000"/>
            </a:srgbClr>
          </a:solidFill>
          <a:ln w="41275" cap="rnd">
            <a:solidFill>
              <a:srgbClr val="FFFFFF">
                <a:alpha val="75000"/>
              </a:srgbClr>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age 7">
            <a:extLst>
              <a:ext uri="{FF2B5EF4-FFF2-40B4-BE49-F238E27FC236}">
                <a16:creationId xmlns:a16="http://schemas.microsoft.com/office/drawing/2014/main" id="{C1A962DD-621E-4A0A-B93F-681CE3553ED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EA13798C-3562-498F-B339-43F014068FFE}"/>
              </a:ext>
            </a:extLst>
          </p:cNvPr>
          <p:cNvSpPr txBox="1"/>
          <p:nvPr/>
        </p:nvSpPr>
        <p:spPr>
          <a:xfrm>
            <a:off x="2600441" y="2721114"/>
            <a:ext cx="4030214" cy="707886"/>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a:t>Afbeelding van het project</a:t>
            </a:r>
          </a:p>
        </p:txBody>
      </p:sp>
      <p:sp>
        <p:nvSpPr>
          <p:cNvPr id="5" name="Rectangle 3">
            <a:extLst>
              <a:ext uri="{FF2B5EF4-FFF2-40B4-BE49-F238E27FC236}">
                <a16:creationId xmlns:a16="http://schemas.microsoft.com/office/drawing/2014/main" id="{262CBA2A-133B-D3E2-229E-6B57C01949F5}"/>
              </a:ext>
            </a:extLst>
          </p:cNvPr>
          <p:cNvSpPr>
            <a:spLocks noChangeArrowheads="1"/>
          </p:cNvSpPr>
          <p:nvPr/>
        </p:nvSpPr>
        <p:spPr bwMode="auto">
          <a:xfrm>
            <a:off x="-2124744" y="6332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ZoneTexte 17">
            <a:extLst>
              <a:ext uri="{FF2B5EF4-FFF2-40B4-BE49-F238E27FC236}">
                <a16:creationId xmlns:a16="http://schemas.microsoft.com/office/drawing/2014/main" id="{7EB8B4AE-5EE2-8589-495A-03F5BB9B686A}"/>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OVM</a:t>
            </a:r>
          </a:p>
        </p:txBody>
      </p:sp>
      <p:sp>
        <p:nvSpPr>
          <p:cNvPr id="19" name="ZoneTexte 18">
            <a:extLst>
              <a:ext uri="{FF2B5EF4-FFF2-40B4-BE49-F238E27FC236}">
                <a16:creationId xmlns:a16="http://schemas.microsoft.com/office/drawing/2014/main" id="{BC369258-B0E3-C30E-346A-51E82669EE25}"/>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20" name="ZoneTexte 19">
            <a:extLst>
              <a:ext uri="{FF2B5EF4-FFF2-40B4-BE49-F238E27FC236}">
                <a16:creationId xmlns:a16="http://schemas.microsoft.com/office/drawing/2014/main" id="{8B57CFD0-E01D-11F7-54BC-BE023461C69C}"/>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a:t>
            </a:r>
          </a:p>
          <a:p>
            <a:pPr algn="ctr"/>
            <a:r>
              <a:rPr lang="nl-BE" sz="1800" dirty="0"/>
              <a:t>logo </a:t>
            </a:r>
          </a:p>
          <a:p>
            <a:pPr algn="ctr"/>
            <a:endParaRPr lang="nl-BE" sz="1800" dirty="0"/>
          </a:p>
        </p:txBody>
      </p:sp>
      <p:sp>
        <p:nvSpPr>
          <p:cNvPr id="21" name="ZoneTexte 20">
            <a:extLst>
              <a:ext uri="{FF2B5EF4-FFF2-40B4-BE49-F238E27FC236}">
                <a16:creationId xmlns:a16="http://schemas.microsoft.com/office/drawing/2014/main" id="{83D47BCF-C078-4CD8-189B-BF29DC52484A}"/>
              </a:ext>
            </a:extLst>
          </p:cNvPr>
          <p:cNvSpPr txBox="1"/>
          <p:nvPr/>
        </p:nvSpPr>
        <p:spPr>
          <a:xfrm>
            <a:off x="1483200" y="4298952"/>
            <a:ext cx="6264695" cy="830997"/>
          </a:xfrm>
          <a:prstGeom prst="rect">
            <a:avLst/>
          </a:prstGeom>
          <a:noFill/>
        </p:spPr>
        <p:txBody>
          <a:bodyPr vert="horz" wrap="square" lIns="91440" tIns="45720" rIns="91440" bIns="45720" rtlCol="0" anchor="ctr">
            <a:spAutoFit/>
          </a:bodyPr>
          <a:lstStyle>
            <a:defPPr>
              <a:defRPr lang="fr-FR"/>
            </a:defPPr>
            <a:lvl1pPr algn="ctr">
              <a:spcBef>
                <a:spcPct val="0"/>
              </a:spcBef>
              <a:buNone/>
              <a:defRPr sz="4000">
                <a:solidFill>
                  <a:srgbClr val="00A4B5"/>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r>
              <a:rPr lang="nl-BE" sz="2400" b="1"/>
              <a:t>Kick-off</a:t>
            </a:r>
            <a:r>
              <a:rPr lang="nl-BE" sz="2400"/>
              <a:t>vergadering – Werf</a:t>
            </a:r>
          </a:p>
          <a:p>
            <a:r>
              <a:rPr lang="nl-BE" sz="2400"/>
              <a:t>Datum XX.XX.XX</a:t>
            </a:r>
          </a:p>
        </p:txBody>
      </p:sp>
      <p:cxnSp>
        <p:nvCxnSpPr>
          <p:cNvPr id="23" name="Connecteur droit 22">
            <a:extLst>
              <a:ext uri="{FF2B5EF4-FFF2-40B4-BE49-F238E27FC236}">
                <a16:creationId xmlns:a16="http://schemas.microsoft.com/office/drawing/2014/main" id="{E8089AE2-00F0-D884-9EE3-578BF0DC93F9}"/>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13266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840923" y="1194604"/>
            <a:ext cx="7907102" cy="3447098"/>
          </a:xfrm>
          <a:prstGeom prst="rect">
            <a:avLst/>
          </a:prstGeom>
          <a:noFill/>
        </p:spPr>
        <p:txBody>
          <a:bodyPr wrap="square" lIns="91440" tIns="45720" rIns="91440" bIns="45720" rtlCol="0" anchor="t">
            <a:spAutoFit/>
          </a:bodyPr>
          <a:lstStyle/>
          <a:p>
            <a:pPr marL="0" lvl="2"/>
            <a:endParaRPr lang="fr-FR" sz="1600" b="1" dirty="0">
              <a:solidFill>
                <a:srgbClr val="2C3D4F"/>
              </a:solidFill>
              <a:latin typeface="Omnes Regular Roman" charset="0"/>
            </a:endParaRPr>
          </a:p>
          <a:p>
            <a:pPr marL="285750" lvl="2" indent="-285750">
              <a:buFont typeface="Wingdings" panose="05000000000000000000" pitchFamily="2" charset="2"/>
              <a:buChar char="Ø"/>
            </a:pPr>
            <a:r>
              <a:rPr lang="nl-BE" b="1" dirty="0">
                <a:solidFill>
                  <a:srgbClr val="205B7B"/>
                </a:solidFill>
                <a:latin typeface="Omnes Regular Roman"/>
              </a:rPr>
              <a:t>Vorderingsstaat </a:t>
            </a:r>
          </a:p>
          <a:p>
            <a:pPr marL="0" lvl="2"/>
            <a:endParaRPr lang="fr-FR" sz="1600" dirty="0">
              <a:solidFill>
                <a:srgbClr val="00A4B5"/>
              </a:solidFill>
              <a:latin typeface="Omnes Regular Roman" charset="0"/>
            </a:endParaRPr>
          </a:p>
          <a:p>
            <a:pPr marL="285750" lvl="2" indent="-285750">
              <a:buFontTx/>
              <a:buChar char="-"/>
            </a:pPr>
            <a:r>
              <a:rPr lang="nl-BE" sz="1200" b="1" dirty="0">
                <a:latin typeface="+mj-lt"/>
                <a:cs typeface="Times New Roman"/>
              </a:rPr>
              <a:t>Bestelbrief: </a:t>
            </a:r>
          </a:p>
          <a:p>
            <a:pPr marL="742950" lvl="3" indent="-285750">
              <a:buFontTx/>
              <a:buChar char="-"/>
            </a:pPr>
            <a:r>
              <a:rPr lang="nl-BE" sz="1200" dirty="0">
                <a:latin typeface="+mj-lt"/>
                <a:cs typeface="Times New Roman"/>
              </a:rPr>
              <a:t>Bijlage – Definitieve samenvattende opmeting; </a:t>
            </a:r>
          </a:p>
          <a:p>
            <a:pPr marL="742950" lvl="3" indent="-285750">
              <a:buFontTx/>
              <a:buChar char="-"/>
            </a:pPr>
            <a:r>
              <a:rPr lang="nl-BE" sz="1200" b="1" dirty="0">
                <a:solidFill>
                  <a:srgbClr val="00A4B5"/>
                </a:solidFill>
                <a:latin typeface="+mj-lt"/>
                <a:ea typeface="Omnes Regular Roman" charset="0"/>
                <a:cs typeface="Omnes Regular Roman" charset="0"/>
              </a:rPr>
              <a:t>(X) </a:t>
            </a:r>
            <a:r>
              <a:rPr lang="nl-BE" sz="1200" dirty="0">
                <a:latin typeface="+mj-lt"/>
                <a:ea typeface="Omnes Regular Roman" charset="0"/>
                <a:cs typeface="Times New Roman"/>
              </a:rPr>
              <a:t>Bijlage - Voorstel voor de berekening van de herziening (a, b, c en GS en GI BEHALVE </a:t>
            </a:r>
            <a:r>
              <a:rPr lang="nl-BE" sz="1200" dirty="0" err="1">
                <a:latin typeface="+mj-lt"/>
                <a:ea typeface="Omnes Regular Roman" charset="0"/>
                <a:cs typeface="Times New Roman"/>
              </a:rPr>
              <a:t>ps</a:t>
            </a:r>
            <a:r>
              <a:rPr lang="nl-BE" sz="1200" dirty="0">
                <a:latin typeface="+mj-lt"/>
                <a:ea typeface="Omnes Regular Roman" charset="0"/>
                <a:cs typeface="Times New Roman"/>
              </a:rPr>
              <a:t>, pi, die elke maand wijzigen);</a:t>
            </a:r>
          </a:p>
          <a:p>
            <a:pPr marL="742950" lvl="3" indent="-285750">
              <a:buFontTx/>
              <a:buChar char="-"/>
            </a:pPr>
            <a:endParaRPr lang="fr-FR" sz="1200" dirty="0">
              <a:latin typeface="+mj-lt"/>
              <a:cs typeface="Times New Roman" panose="02020603050405020304" pitchFamily="18" charset="0"/>
            </a:endParaRPr>
          </a:p>
          <a:p>
            <a:pPr marL="0" lvl="2"/>
            <a:endParaRPr lang="fr-FR" sz="1200" b="1" dirty="0">
              <a:latin typeface="+mj-lt"/>
              <a:cs typeface="Times New Roman" panose="02020603050405020304" pitchFamily="18" charset="0"/>
            </a:endParaRPr>
          </a:p>
          <a:p>
            <a:pPr marL="285750" lvl="2" indent="-285750">
              <a:buFontTx/>
              <a:buChar char="-"/>
            </a:pPr>
            <a:r>
              <a:rPr lang="nl-BE" sz="1200" b="1" dirty="0">
                <a:latin typeface="+mj-lt"/>
                <a:cs typeface="Times New Roman"/>
              </a:rPr>
              <a:t>Opstelling van VS 0; </a:t>
            </a:r>
          </a:p>
          <a:p>
            <a:pPr marL="285750" lvl="2" indent="-285750">
              <a:buFontTx/>
              <a:buChar char="-"/>
            </a:pPr>
            <a:endParaRPr lang="fr-FR" sz="1200" dirty="0">
              <a:latin typeface="+mj-lt"/>
              <a:cs typeface="Times New Roman" panose="02020603050405020304" pitchFamily="18" charset="0"/>
            </a:endParaRPr>
          </a:p>
          <a:p>
            <a:pPr marL="742950" lvl="3" indent="-285750">
              <a:buFontTx/>
              <a:buChar char="-"/>
            </a:pPr>
            <a:r>
              <a:rPr lang="nl-BE" sz="1200" dirty="0">
                <a:latin typeface="+mj-lt"/>
                <a:cs typeface="Times New Roman"/>
              </a:rPr>
              <a:t>Controle van de opmeting die het prototype van de VS geeft en uitgaan van dezelfde versie (weglatingen, fouten, afrondingen) </a:t>
            </a:r>
          </a:p>
          <a:p>
            <a:pPr marL="285750" lvl="2" indent="-285750">
              <a:buChar char="-"/>
            </a:pPr>
            <a:endParaRPr lang="fr-FR" sz="1200" dirty="0">
              <a:latin typeface="+mj-lt"/>
              <a:cs typeface="Times New Roman" panose="02020603050405020304" pitchFamily="18" charset="0"/>
            </a:endParaRPr>
          </a:p>
          <a:p>
            <a:pPr marL="285750" lvl="2" indent="-285750">
              <a:buFontTx/>
              <a:buChar char="-"/>
            </a:pPr>
            <a:r>
              <a:rPr lang="nl-BE" sz="1200" b="1" dirty="0">
                <a:latin typeface="+mj-lt"/>
                <a:cs typeface="Times New Roman"/>
              </a:rPr>
              <a:t>Procedure voor de toekomstige </a:t>
            </a:r>
            <a:r>
              <a:rPr lang="nl-BE" sz="1200" b="1" dirty="0" err="1">
                <a:latin typeface="+mj-lt"/>
                <a:cs typeface="Times New Roman"/>
              </a:rPr>
              <a:t>VS’s</a:t>
            </a:r>
            <a:r>
              <a:rPr lang="nl-BE" sz="1200" b="1" dirty="0">
                <a:latin typeface="+mj-lt"/>
                <a:cs typeface="Times New Roman"/>
              </a:rPr>
              <a:t> </a:t>
            </a:r>
          </a:p>
          <a:p>
            <a:pPr marL="742950" lvl="3" indent="-285750">
              <a:buFont typeface="Arial" panose="020B0604020202020204" pitchFamily="34" charset="0"/>
              <a:buChar char="•"/>
            </a:pPr>
            <a:endParaRPr lang="fr-FR" sz="1200" b="1" dirty="0">
              <a:solidFill>
                <a:srgbClr val="00A4B5"/>
              </a:solidFill>
              <a:latin typeface="Omnes Regular Roman" charset="0"/>
            </a:endParaRPr>
          </a:p>
          <a:p>
            <a:pPr marL="742950" lvl="3" indent="-285750">
              <a:buFont typeface="Arial" panose="020B0604020202020204" pitchFamily="34" charset="0"/>
              <a:buChar char="•"/>
            </a:pPr>
            <a:endParaRPr lang="fr-FR" sz="1200" b="1" dirty="0">
              <a:solidFill>
                <a:srgbClr val="00A4B5"/>
              </a:solidFill>
              <a:latin typeface="Omnes Regular Roman" charset="0"/>
            </a:endParaRPr>
          </a:p>
          <a:p>
            <a:pPr marL="457200" lvl="3"/>
            <a:r>
              <a:rPr lang="nl-BE" sz="1200" b="1" dirty="0">
                <a:solidFill>
                  <a:srgbClr val="00A4B5"/>
                </a:solidFill>
                <a:latin typeface="Omnes Regular Roman"/>
              </a:rPr>
              <a:t>Bij vragen = </a:t>
            </a:r>
            <a:r>
              <a:rPr lang="nl-BE" sz="1200" b="1" dirty="0" err="1">
                <a:solidFill>
                  <a:srgbClr val="00A4B5"/>
                </a:solidFill>
                <a:latin typeface="Omnes Regular Roman"/>
                <a:hlinkClick r:id="rId3"/>
              </a:rPr>
              <a:t>akhadira@bghm.brussels</a:t>
            </a:r>
            <a:endParaRPr lang="nl-BE" sz="1200" b="1" dirty="0">
              <a:solidFill>
                <a:srgbClr val="00A4B5"/>
              </a:solidFill>
              <a:latin typeface="Omnes Regular Roman"/>
              <a:hlinkClick r:id="rId3"/>
            </a:endParaRPr>
          </a:p>
          <a:p>
            <a:pPr marL="457200" lvl="3"/>
            <a:endParaRPr lang="fr-FR" sz="1200" b="1" dirty="0">
              <a:solidFill>
                <a:srgbClr val="00A4B5"/>
              </a:solidFill>
              <a:latin typeface="Omnes Regular Roman" charset="0"/>
            </a:endParaRPr>
          </a:p>
        </p:txBody>
      </p:sp>
      <p:pic>
        <p:nvPicPr>
          <p:cNvPr id="2" name="Image 1">
            <a:extLst>
              <a:ext uri="{FF2B5EF4-FFF2-40B4-BE49-F238E27FC236}">
                <a16:creationId xmlns:a16="http://schemas.microsoft.com/office/drawing/2014/main" id="{4CB6866A-B748-CCCC-42A5-6D48771BA92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0E241C2F-4826-CE1A-8C41-145A70B225A5}"/>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A38C2E89-0661-F8A6-FEC2-A6F17FF4F939}"/>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241ADBE3-DC30-76E1-90CF-32C5553E38DF}"/>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4EE3C663-BB1C-FB49-F692-732239DD0B84}"/>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7" name="Titre 1">
            <a:extLst>
              <a:ext uri="{FF2B5EF4-FFF2-40B4-BE49-F238E27FC236}">
                <a16:creationId xmlns:a16="http://schemas.microsoft.com/office/drawing/2014/main" id="{27706A09-392E-49DC-9196-9E281A1DDB16}"/>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2190258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539552" y="1273929"/>
            <a:ext cx="7992888" cy="2800767"/>
          </a:xfrm>
          <a:prstGeom prst="rect">
            <a:avLst/>
          </a:prstGeom>
          <a:noFill/>
        </p:spPr>
        <p:txBody>
          <a:bodyPr wrap="square" rtlCol="0">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Goedkeuring van de technische fiches (</a:t>
            </a:r>
            <a:r>
              <a:rPr lang="nl-BE" b="1" dirty="0" err="1">
                <a:solidFill>
                  <a:srgbClr val="205B7B"/>
                </a:solidFill>
                <a:latin typeface="Omnes Regular Roman" charset="0"/>
              </a:rPr>
              <a:t>TF’s</a:t>
            </a:r>
            <a:r>
              <a:rPr lang="nl-BE" b="1" dirty="0">
                <a:solidFill>
                  <a:srgbClr val="205B7B"/>
                </a:solidFill>
                <a:latin typeface="Omnes Regular Roman" charset="0"/>
              </a:rPr>
              <a:t>)</a:t>
            </a:r>
          </a:p>
          <a:p>
            <a:endParaRPr lang="fr-FR" sz="1200" dirty="0">
              <a:solidFill>
                <a:srgbClr val="205B7B"/>
              </a:solidFill>
              <a:latin typeface="Omnes Medium Roman" charset="0"/>
              <a:ea typeface="Omnes Medium Roman" charset="0"/>
              <a:cs typeface="Omnes Medium Roman" charset="0"/>
            </a:endParaRPr>
          </a:p>
          <a:p>
            <a:r>
              <a:rPr lang="nl-BE" sz="1400" b="1" dirty="0">
                <a:solidFill>
                  <a:srgbClr val="00A4B5"/>
                </a:solidFill>
                <a:ea typeface="Omnes Regular Roman" charset="0"/>
                <a:cs typeface="Omnes Regular Roman" charset="0"/>
              </a:rPr>
              <a:t>Voorstel</a:t>
            </a:r>
          </a:p>
          <a:p>
            <a:pPr marL="342900" indent="-342900">
              <a:buAutoNum type="arabicPeriod"/>
            </a:pPr>
            <a:r>
              <a:rPr lang="nl-BE" sz="1200" dirty="0">
                <a:ea typeface="Omnes Regular Roman" charset="0"/>
                <a:cs typeface="Omnes Regular Roman" charset="0"/>
              </a:rPr>
              <a:t>De algemene aannemer levert een retroplanning voor de goedkeuring van de </a:t>
            </a:r>
            <a:r>
              <a:rPr lang="nl-BE" sz="1200" dirty="0" err="1">
                <a:ea typeface="Omnes Regular Roman" charset="0"/>
                <a:cs typeface="Omnes Regular Roman" charset="0"/>
              </a:rPr>
              <a:t>TF's</a:t>
            </a:r>
            <a:r>
              <a:rPr lang="nl-BE" sz="1200" dirty="0">
                <a:ea typeface="Omnes Regular Roman" charset="0"/>
                <a:cs typeface="Omnes Regular Roman" charset="0"/>
              </a:rPr>
              <a:t>.</a:t>
            </a:r>
          </a:p>
          <a:p>
            <a:pPr marL="342900" indent="-342900">
              <a:buAutoNum type="arabicPeriod"/>
            </a:pPr>
            <a:r>
              <a:rPr lang="nl-BE" sz="1200" dirty="0">
                <a:solidFill>
                  <a:srgbClr val="2C3D4F"/>
                </a:solidFill>
                <a:ea typeface="Omnes Regular Roman" charset="0"/>
                <a:cs typeface="Omnes Regular Roman" charset="0"/>
              </a:rPr>
              <a:t>Analyseproces</a:t>
            </a:r>
          </a:p>
          <a:p>
            <a:r>
              <a:rPr lang="nl-BE" sz="1200" dirty="0">
                <a:solidFill>
                  <a:srgbClr val="2C3D4F"/>
                </a:solidFill>
                <a:ea typeface="Omnes Regular Roman" charset="0"/>
                <a:cs typeface="Omnes Regular Roman" charset="0"/>
              </a:rPr>
              <a:t>	Samen de duur van het proces bepalen volgens de retroplanning</a:t>
            </a:r>
          </a:p>
          <a:p>
            <a:r>
              <a:rPr lang="nl-BE" sz="1200" dirty="0">
                <a:solidFill>
                  <a:srgbClr val="2C3D4F"/>
                </a:solidFill>
                <a:ea typeface="Omnes Regular Roman" charset="0"/>
                <a:cs typeface="Omnes Regular Roman" charset="0"/>
              </a:rPr>
              <a:t>	</a:t>
            </a:r>
            <a:r>
              <a:rPr lang="nl-BE" sz="1200" dirty="0">
                <a:ea typeface="Omnes Regular Roman" charset="0"/>
                <a:cs typeface="Omnes Regular Roman" charset="0"/>
              </a:rPr>
              <a:t>Oprichting, indien de AA dit voorstelt, van een uitwisselingsplatform voor opvolgen van de </a:t>
            </a:r>
            <a:r>
              <a:rPr lang="nl-BE" sz="1200" dirty="0" err="1">
                <a:ea typeface="Omnes Regular Roman" charset="0"/>
                <a:cs typeface="Omnes Regular Roman" charset="0"/>
              </a:rPr>
              <a:t>TF's</a:t>
            </a:r>
            <a:endParaRPr lang="nl-BE" sz="1200" dirty="0">
              <a:ea typeface="Omnes Regular Roman" charset="0"/>
              <a:cs typeface="Omnes Regular Roman" charset="0"/>
            </a:endParaRPr>
          </a:p>
          <a:p>
            <a:r>
              <a:rPr lang="nl-BE" sz="1200" i="1" dirty="0">
                <a:solidFill>
                  <a:schemeClr val="accent1">
                    <a:lumMod val="75000"/>
                  </a:schemeClr>
                </a:solidFill>
                <a:cs typeface="Times New Roman" panose="02020603050405020304" pitchFamily="18" charset="0"/>
              </a:rPr>
              <a:t>De opdrachtnemer dient zijn plannen en/of andere documenten </a:t>
            </a:r>
            <a:r>
              <a:rPr lang="nl-BE" sz="1200" b="1" i="1" u="sng" dirty="0">
                <a:solidFill>
                  <a:schemeClr val="accent1">
                    <a:lumMod val="75000"/>
                  </a:schemeClr>
                </a:solidFill>
                <a:cs typeface="Times New Roman" panose="02020603050405020304" pitchFamily="18" charset="0"/>
              </a:rPr>
              <a:t>ten minste dertig kalenderdagen vóór het begin van de uitvoering van de betreffende werken in</a:t>
            </a:r>
            <a:r>
              <a:rPr lang="nl-BE" sz="1200" i="1" dirty="0">
                <a:solidFill>
                  <a:schemeClr val="accent1">
                    <a:lumMod val="75000"/>
                  </a:schemeClr>
                </a:solidFill>
                <a:cs typeface="Times New Roman" panose="02020603050405020304" pitchFamily="18" charset="0"/>
              </a:rPr>
              <a:t>.</a:t>
            </a:r>
          </a:p>
          <a:p>
            <a:endParaRPr lang="fr-FR" sz="1200" dirty="0">
              <a:solidFill>
                <a:srgbClr val="2C3D4F"/>
              </a:solidFill>
              <a:latin typeface="Omnes Regular Roman" charset="0"/>
              <a:ea typeface="Omnes Regular Roman" charset="0"/>
              <a:cs typeface="Omnes Regular Roman" charset="0"/>
            </a:endParaRPr>
          </a:p>
          <a:p>
            <a:endParaRPr lang="fr-FR" sz="1200" dirty="0">
              <a:solidFill>
                <a:srgbClr val="205B7B"/>
              </a:solidFill>
              <a:latin typeface="Omnes Medium Roman" charset="0"/>
              <a:ea typeface="Omnes Medium Roman" charset="0"/>
              <a:cs typeface="Omnes Medium Roman" charset="0"/>
            </a:endParaRPr>
          </a:p>
          <a:p>
            <a:endParaRPr lang="fr-FR" sz="1200" dirty="0">
              <a:solidFill>
                <a:srgbClr val="205B7B"/>
              </a:solidFill>
              <a:latin typeface="Omnes Medium Roman" charset="0"/>
              <a:ea typeface="Omnes Medium Roman" charset="0"/>
              <a:cs typeface="Omnes Medium Roman" charset="0"/>
            </a:endParaRPr>
          </a:p>
          <a:p>
            <a:endParaRPr lang="fr-FR" sz="1200" dirty="0">
              <a:solidFill>
                <a:srgbClr val="205B7B"/>
              </a:solidFill>
              <a:latin typeface="Omnes Medium Roman" charset="0"/>
              <a:ea typeface="Omnes Medium Roman" charset="0"/>
              <a:cs typeface="Omnes Medium Roman" charset="0"/>
            </a:endParaRPr>
          </a:p>
          <a:p>
            <a:endParaRPr lang="fr-FR" sz="1200" dirty="0">
              <a:solidFill>
                <a:srgbClr val="205B7B"/>
              </a:solidFill>
              <a:latin typeface="Omnes Medium Roman" charset="0"/>
              <a:ea typeface="Omnes Medium Roman" charset="0"/>
              <a:cs typeface="Omnes Medium Roman" charset="0"/>
            </a:endParaRPr>
          </a:p>
        </p:txBody>
      </p:sp>
      <p:graphicFrame>
        <p:nvGraphicFramePr>
          <p:cNvPr id="2" name="Diagramme 1">
            <a:extLst>
              <a:ext uri="{FF2B5EF4-FFF2-40B4-BE49-F238E27FC236}">
                <a16:creationId xmlns:a16="http://schemas.microsoft.com/office/drawing/2014/main" id="{60ED702B-0FFC-43AD-A25E-A13741B4CD82}"/>
              </a:ext>
            </a:extLst>
          </p:cNvPr>
          <p:cNvGraphicFramePr/>
          <p:nvPr>
            <p:extLst>
              <p:ext uri="{D42A27DB-BD31-4B8C-83A1-F6EECF244321}">
                <p14:modId xmlns:p14="http://schemas.microsoft.com/office/powerpoint/2010/main" val="3732037860"/>
              </p:ext>
            </p:extLst>
          </p:nvPr>
        </p:nvGraphicFramePr>
        <p:xfrm>
          <a:off x="1173846" y="3282630"/>
          <a:ext cx="7128792" cy="256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 2">
            <a:extLst>
              <a:ext uri="{FF2B5EF4-FFF2-40B4-BE49-F238E27FC236}">
                <a16:creationId xmlns:a16="http://schemas.microsoft.com/office/drawing/2014/main" id="{6014D583-C25F-C0FC-9751-949150529D2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4" name="ZoneTexte 3">
            <a:extLst>
              <a:ext uri="{FF2B5EF4-FFF2-40B4-BE49-F238E27FC236}">
                <a16:creationId xmlns:a16="http://schemas.microsoft.com/office/drawing/2014/main" id="{1BD72E02-EFBC-EC0E-6DEB-52A0095AD7A6}"/>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5" name="ZoneTexte 4">
            <a:extLst>
              <a:ext uri="{FF2B5EF4-FFF2-40B4-BE49-F238E27FC236}">
                <a16:creationId xmlns:a16="http://schemas.microsoft.com/office/drawing/2014/main" id="{7032D197-F232-59A6-AFAD-6B01FCB09074}"/>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6" name="ZoneTexte 5">
            <a:extLst>
              <a:ext uri="{FF2B5EF4-FFF2-40B4-BE49-F238E27FC236}">
                <a16:creationId xmlns:a16="http://schemas.microsoft.com/office/drawing/2014/main" id="{1432BF1F-D2F9-3B0E-0D1C-F1EA3D5D8C3E}"/>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7" name="Connecteur droit 6">
            <a:extLst>
              <a:ext uri="{FF2B5EF4-FFF2-40B4-BE49-F238E27FC236}">
                <a16:creationId xmlns:a16="http://schemas.microsoft.com/office/drawing/2014/main" id="{6C53196C-9131-FB53-38E2-54D9B31617C6}"/>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Titre 1">
            <a:extLst>
              <a:ext uri="{FF2B5EF4-FFF2-40B4-BE49-F238E27FC236}">
                <a16:creationId xmlns:a16="http://schemas.microsoft.com/office/drawing/2014/main" id="{F6A61653-9B91-16D1-6086-A52AA6E93FA5}"/>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749182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841362" y="1469669"/>
            <a:ext cx="7547062" cy="1261884"/>
          </a:xfrm>
          <a:prstGeom prst="rect">
            <a:avLst/>
          </a:prstGeom>
          <a:noFill/>
        </p:spPr>
        <p:txBody>
          <a:bodyPr wrap="square" lIns="91440" tIns="45720" rIns="91440" bIns="45720" rtlCol="0" anchor="t">
            <a:spAutoFit/>
          </a:bodyPr>
          <a:lstStyle/>
          <a:p>
            <a:pPr marL="285750" lvl="2" indent="-285750">
              <a:buFont typeface="Wingdings" panose="05000000000000000000" pitchFamily="2" charset="2"/>
              <a:buChar char="Ø"/>
            </a:pPr>
            <a:r>
              <a:rPr lang="nl-BE" b="1">
                <a:solidFill>
                  <a:srgbClr val="205B7B"/>
                </a:solidFill>
                <a:latin typeface="Omnes Regular Roman"/>
              </a:rPr>
              <a:t>Analyse &amp; goedkeuring van de verrekeningen</a:t>
            </a:r>
          </a:p>
          <a:p>
            <a:endParaRPr lang="fr-BE" b="1">
              <a:solidFill>
                <a:srgbClr val="00A4B5"/>
              </a:solidFill>
              <a:latin typeface="Omnes Regular Roman" charset="0"/>
              <a:ea typeface="Omnes Regular Roman" charset="0"/>
              <a:cs typeface="Omnes Regular Roman" charset="0"/>
            </a:endParaRPr>
          </a:p>
          <a:p>
            <a:pPr algn="just"/>
            <a:r>
              <a:rPr lang="nl-BE" sz="1200">
                <a:latin typeface="Omnes Regular Roman"/>
              </a:rPr>
              <a:t>Herinnering: het bestelbedrag is </a:t>
            </a:r>
            <a:r>
              <a:rPr lang="nl-BE" sz="1200" u="sng">
                <a:latin typeface="Omnes Regular Roman"/>
              </a:rPr>
              <a:t>forfaitair</a:t>
            </a:r>
            <a:r>
              <a:rPr lang="nl-BE" sz="1200">
                <a:latin typeface="Omnes Regular Roman"/>
              </a:rPr>
              <a:t>. en moet volstaan voor de volledige voltooiing van de werken die zijn opgenomen in het dossier dat als basis heeft gediend voor de aanbesteding, en dit overeenkomstig de daarin bepaalde voorwaarden.</a:t>
            </a:r>
          </a:p>
          <a:p>
            <a:endParaRPr lang="fr-FR" sz="1600">
              <a:latin typeface="Omnes Regular Roman" charset="0"/>
            </a:endParaRPr>
          </a:p>
        </p:txBody>
      </p:sp>
      <p:graphicFrame>
        <p:nvGraphicFramePr>
          <p:cNvPr id="6" name="Diagramme 5">
            <a:extLst>
              <a:ext uri="{FF2B5EF4-FFF2-40B4-BE49-F238E27FC236}">
                <a16:creationId xmlns:a16="http://schemas.microsoft.com/office/drawing/2014/main" id="{25284A8D-D842-4DCE-84B0-4806ADC9EAEE}"/>
              </a:ext>
            </a:extLst>
          </p:cNvPr>
          <p:cNvGraphicFramePr/>
          <p:nvPr>
            <p:extLst>
              <p:ext uri="{D42A27DB-BD31-4B8C-83A1-F6EECF244321}">
                <p14:modId xmlns:p14="http://schemas.microsoft.com/office/powerpoint/2010/main" val="3892616259"/>
              </p:ext>
            </p:extLst>
          </p:nvPr>
        </p:nvGraphicFramePr>
        <p:xfrm>
          <a:off x="539552" y="2636912"/>
          <a:ext cx="7920880" cy="304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Image 1">
            <a:extLst>
              <a:ext uri="{FF2B5EF4-FFF2-40B4-BE49-F238E27FC236}">
                <a16:creationId xmlns:a16="http://schemas.microsoft.com/office/drawing/2014/main" id="{B64D85FD-041E-F3A7-7B3D-93FC1C1A7DBB}"/>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235BDF0A-3E16-AC96-9263-37706DFCD596}"/>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OVM</a:t>
            </a:r>
          </a:p>
        </p:txBody>
      </p:sp>
      <p:sp>
        <p:nvSpPr>
          <p:cNvPr id="4" name="ZoneTexte 3">
            <a:extLst>
              <a:ext uri="{FF2B5EF4-FFF2-40B4-BE49-F238E27FC236}">
                <a16:creationId xmlns:a16="http://schemas.microsoft.com/office/drawing/2014/main" id="{BB91E2FF-27D8-EE30-254F-F3BB664830E3}"/>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79DC7054-85C9-58AF-7299-FF5DCB4E92AF}"/>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7" name="Connecteur droit 6">
            <a:extLst>
              <a:ext uri="{FF2B5EF4-FFF2-40B4-BE49-F238E27FC236}">
                <a16:creationId xmlns:a16="http://schemas.microsoft.com/office/drawing/2014/main" id="{2DBC137D-3395-CF5C-1C98-525F1AB3422A}"/>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11" name="Titre 1">
            <a:extLst>
              <a:ext uri="{FF2B5EF4-FFF2-40B4-BE49-F238E27FC236}">
                <a16:creationId xmlns:a16="http://schemas.microsoft.com/office/drawing/2014/main" id="{55F1748A-0AFF-F4C1-7FBD-469C22712807}"/>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15933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ECD6C7AF-85B8-9AF6-80AC-655328B3A2B6}"/>
              </a:ext>
            </a:extLst>
          </p:cNvPr>
          <p:cNvSpPr txBox="1"/>
          <p:nvPr/>
        </p:nvSpPr>
        <p:spPr>
          <a:xfrm>
            <a:off x="385332" y="90222"/>
            <a:ext cx="8460432" cy="6201698"/>
          </a:xfrm>
          <a:prstGeom prst="rect">
            <a:avLst/>
          </a:prstGeom>
          <a:noFill/>
        </p:spPr>
        <p:txBody>
          <a:bodyPr wrap="square">
            <a:spAutoFit/>
          </a:bodyPr>
          <a:lstStyle/>
          <a:p>
            <a:endParaRPr lang="fr-FR" sz="3200" dirty="0">
              <a:solidFill>
                <a:srgbClr val="205B7B"/>
              </a:solidFill>
              <a:latin typeface="+mj-lt"/>
            </a:endParaRPr>
          </a:p>
          <a:p>
            <a:endParaRPr lang="fr-FR" sz="1000" dirty="0">
              <a:solidFill>
                <a:srgbClr val="205B7B"/>
              </a:solidFill>
              <a:latin typeface="+mj-lt"/>
            </a:endParaRPr>
          </a:p>
          <a:p>
            <a:pPr marL="285750" lvl="2" indent="-285750">
              <a:buFont typeface="Wingdings" panose="05000000000000000000" pitchFamily="2" charset="2"/>
              <a:buChar char="Ø"/>
            </a:pPr>
            <a:r>
              <a:rPr lang="nl-BE" b="1" dirty="0">
                <a:solidFill>
                  <a:srgbClr val="205B7B"/>
                </a:solidFill>
                <a:latin typeface="Omnes Regular Roman" charset="0"/>
              </a:rPr>
              <a:t>DV-formulieren</a:t>
            </a:r>
          </a:p>
          <a:p>
            <a:r>
              <a:rPr lang="nl-BE" sz="1000" i="1" dirty="0">
                <a:latin typeface="+mj-lt"/>
                <a:cs typeface="Times New Roman" panose="02020603050405020304" pitchFamily="18" charset="0"/>
              </a:rPr>
              <a:t>Dit zijn de verplichte documenten die tijdens de werf moeten worden ingevuld. Onze juridische dienst organiseert, indien nodig, af en toe opleidingen over deze documenten, hun inhoud, wanneer ze te gebruiken en hoe ze in te vullen. Wat hieronder wordt beschreven, is indicatief en vervangt niet de beschrijvingen in de opdrachtdocumenten:</a:t>
            </a:r>
          </a:p>
          <a:p>
            <a:pPr marL="266700" lvl="1"/>
            <a:r>
              <a:rPr lang="nl-BE" sz="1100" b="1" dirty="0">
                <a:latin typeface="+mj-lt"/>
                <a:cs typeface="Times New Roman" panose="02020603050405020304" pitchFamily="18" charset="0"/>
              </a:rPr>
              <a:t>DV1 : </a:t>
            </a:r>
            <a:r>
              <a:rPr lang="nl-BE" sz="1100" dirty="0">
                <a:latin typeface="+mj-lt"/>
                <a:cs typeface="Times New Roman" panose="02020603050405020304" pitchFamily="18" charset="0"/>
              </a:rPr>
              <a:t>algemene recapitulatie van de verrekeningen</a:t>
            </a:r>
          </a:p>
          <a:p>
            <a:pPr marL="266700" lvl="1"/>
            <a:r>
              <a:rPr lang="nl-BE" sz="1100" dirty="0">
                <a:latin typeface="+mj-lt"/>
                <a:cs typeface="Times New Roman" panose="02020603050405020304" pitchFamily="18" charset="0"/>
              </a:rPr>
              <a:t>DV2: </a:t>
            </a:r>
            <a:r>
              <a:rPr lang="nl-BE" sz="1100" dirty="0" err="1">
                <a:latin typeface="+mj-lt"/>
                <a:cs typeface="Times New Roman" panose="02020603050405020304" pitchFamily="18" charset="0"/>
              </a:rPr>
              <a:t>heropmeting</a:t>
            </a:r>
            <a:r>
              <a:rPr lang="nl-BE" sz="1100" dirty="0">
                <a:latin typeface="+mj-lt"/>
                <a:cs typeface="Times New Roman" panose="02020603050405020304" pitchFamily="18" charset="0"/>
              </a:rPr>
              <a:t> van posten, uitgevoerd overeenkomstig de opdrachtdocumenten</a:t>
            </a:r>
          </a:p>
          <a:p>
            <a:pPr marL="266700" lvl="2"/>
            <a:r>
              <a:rPr lang="nl-BE" sz="1100" dirty="0">
                <a:latin typeface="+mj-lt"/>
                <a:cs typeface="Times New Roman" panose="02020603050405020304" pitchFamily="18" charset="0"/>
                <a:sym typeface="Wingdings" panose="05000000000000000000" pitchFamily="2" charset="2"/>
              </a:rPr>
              <a:t> tijdens de uitvoering van het bouwwerk, zodra een post in VH is uitgevoerd</a:t>
            </a:r>
          </a:p>
          <a:p>
            <a:pPr marL="266700" lvl="1"/>
            <a:r>
              <a:rPr lang="nl-BE" sz="1100" b="1" dirty="0">
                <a:latin typeface="+mj-lt"/>
                <a:cs typeface="Times New Roman" panose="02020603050405020304" pitchFamily="18" charset="0"/>
              </a:rPr>
              <a:t>DV2bis : </a:t>
            </a:r>
            <a:r>
              <a:rPr lang="nl-BE" sz="1100" dirty="0" err="1">
                <a:latin typeface="+mj-lt"/>
                <a:cs typeface="Times New Roman" panose="02020603050405020304" pitchFamily="18" charset="0"/>
              </a:rPr>
              <a:t>heropmeting</a:t>
            </a:r>
            <a:r>
              <a:rPr lang="nl-BE" sz="1100" dirty="0">
                <a:latin typeface="+mj-lt"/>
                <a:cs typeface="Times New Roman" panose="02020603050405020304" pitchFamily="18" charset="0"/>
              </a:rPr>
              <a:t> van posten, voortvloeiend uit wijzigingen besteld tijdens de uitvoering van het bouwwerk (verband houdend met nieuwe vermoedelijke hoeveelheden ingediend via DV5)</a:t>
            </a:r>
          </a:p>
          <a:p>
            <a:pPr marL="266700" lvl="2"/>
            <a:r>
              <a:rPr lang="nl-BE" sz="1100" dirty="0">
                <a:latin typeface="+mj-lt"/>
                <a:cs typeface="Times New Roman" panose="02020603050405020304" pitchFamily="18" charset="0"/>
                <a:sym typeface="Wingdings" panose="05000000000000000000" pitchFamily="2" charset="2"/>
              </a:rPr>
              <a:t> tijdens de uitvoering van het bouwwerk, zodra een post in VH toegevoegd via DV5 is uitgevoerd</a:t>
            </a:r>
          </a:p>
          <a:p>
            <a:pPr marL="266700" lvl="1"/>
            <a:r>
              <a:rPr lang="nl-BE" sz="1100" b="1" dirty="0">
                <a:latin typeface="+mj-lt"/>
                <a:cs typeface="Times New Roman" panose="02020603050405020304" pitchFamily="18" charset="0"/>
              </a:rPr>
              <a:t>DV3 : </a:t>
            </a:r>
            <a:r>
              <a:rPr lang="nl-BE" sz="1100" dirty="0">
                <a:latin typeface="+mj-lt"/>
                <a:cs typeface="Times New Roman" panose="02020603050405020304" pitchFamily="18" charset="0"/>
              </a:rPr>
              <a:t>samenvattende staat van de uitgaven </a:t>
            </a:r>
          </a:p>
          <a:p>
            <a:pPr marL="266700" lvl="1"/>
            <a:r>
              <a:rPr lang="nl-BE" sz="1100" dirty="0">
                <a:latin typeface="+mj-lt"/>
                <a:cs typeface="Times New Roman" panose="02020603050405020304" pitchFamily="18" charset="0"/>
                <a:sym typeface="Wingdings" panose="05000000000000000000" pitchFamily="2" charset="2"/>
              </a:rPr>
              <a:t> vóór de VO</a:t>
            </a:r>
          </a:p>
          <a:p>
            <a:pPr marL="266700" lvl="1"/>
            <a:r>
              <a:rPr lang="nl-BE" sz="1100" b="1" dirty="0">
                <a:latin typeface="+mj-lt"/>
                <a:cs typeface="Times New Roman" panose="02020603050405020304" pitchFamily="18" charset="0"/>
              </a:rPr>
              <a:t>DV4 :</a:t>
            </a:r>
            <a:r>
              <a:rPr lang="nl-BE" sz="1100" dirty="0">
                <a:latin typeface="+mj-lt"/>
                <a:cs typeface="Times New Roman" panose="02020603050405020304" pitchFamily="18" charset="0"/>
              </a:rPr>
              <a:t> wijziging van de opdracht zonder prijssupplement of schadevergoeding</a:t>
            </a:r>
          </a:p>
          <a:p>
            <a:pPr marL="266700" lvl="2"/>
            <a:r>
              <a:rPr lang="nl-BE" sz="1100" dirty="0">
                <a:latin typeface="+mj-lt"/>
                <a:cs typeface="Times New Roman" panose="02020603050405020304" pitchFamily="18" charset="0"/>
                <a:sym typeface="Wingdings" panose="05000000000000000000" pitchFamily="2" charset="2"/>
              </a:rPr>
              <a:t> tijdens de uitvoering van het bouwwerk, bijvoorbeeld uitvoering die afwijkt van wat is beschreven in het bestek, bijkomende termijn die wordt toegekend als gevolg van onvoorziene omstandigheden, ...</a:t>
            </a:r>
          </a:p>
          <a:p>
            <a:pPr marL="266700" lvl="1"/>
            <a:r>
              <a:rPr lang="nl-BE" sz="1100" b="1" dirty="0">
                <a:latin typeface="+mj-lt"/>
                <a:cs typeface="Times New Roman" panose="02020603050405020304" pitchFamily="18" charset="0"/>
              </a:rPr>
              <a:t>DV5 : </a:t>
            </a:r>
            <a:r>
              <a:rPr lang="nl-BE" sz="1100" dirty="0" err="1">
                <a:latin typeface="+mj-lt"/>
                <a:cs typeface="Times New Roman" panose="02020603050405020304" pitchFamily="18" charset="0"/>
              </a:rPr>
              <a:t>bijakte</a:t>
            </a:r>
            <a:r>
              <a:rPr lang="nl-BE" sz="1100" dirty="0">
                <a:latin typeface="+mj-lt"/>
                <a:cs typeface="Times New Roman" panose="02020603050405020304" pitchFamily="18" charset="0"/>
              </a:rPr>
              <a:t>-verrekening (indiening bij de BGHM van de verrekeningen van de AA die door de ontwerper zijn aanvaard)</a:t>
            </a:r>
          </a:p>
          <a:p>
            <a:pPr marL="266700" lvl="2"/>
            <a:r>
              <a:rPr lang="nl-BE" sz="1100" dirty="0">
                <a:latin typeface="+mj-lt"/>
                <a:cs typeface="Times New Roman" panose="02020603050405020304" pitchFamily="18" charset="0"/>
                <a:sym typeface="Wingdings" panose="05000000000000000000" pitchFamily="2" charset="2"/>
              </a:rPr>
              <a:t> tijdens de uitvoering van het bouwwerk wanneer een verrekening is ingediend</a:t>
            </a:r>
          </a:p>
          <a:p>
            <a:pPr marL="266700" lvl="1"/>
            <a:r>
              <a:rPr lang="nl-BE" sz="1100" b="1" dirty="0">
                <a:latin typeface="+mj-lt"/>
                <a:cs typeface="Times New Roman" panose="02020603050405020304" pitchFamily="18" charset="0"/>
              </a:rPr>
              <a:t>DV6 </a:t>
            </a:r>
            <a:r>
              <a:rPr lang="nl-BE" sz="1100" dirty="0">
                <a:latin typeface="+mj-lt"/>
                <a:cs typeface="Times New Roman" panose="02020603050405020304" pitchFamily="18" charset="0"/>
              </a:rPr>
              <a:t>: staat der minderwaarden </a:t>
            </a:r>
          </a:p>
          <a:p>
            <a:pPr marL="266700" lvl="2"/>
            <a:r>
              <a:rPr lang="nl-BE" sz="1100" dirty="0">
                <a:latin typeface="+mj-lt"/>
                <a:cs typeface="Times New Roman" panose="02020603050405020304" pitchFamily="18" charset="0"/>
                <a:sym typeface="Wingdings" panose="05000000000000000000" pitchFamily="2" charset="2"/>
              </a:rPr>
              <a:t> zodra het slecht uitgevoerde werk is ontdekt en/of enkele dagen vóór de VO indien nodig</a:t>
            </a:r>
          </a:p>
          <a:p>
            <a:pPr marL="266700" lvl="2"/>
            <a:r>
              <a:rPr lang="nl-BE" sz="1100" dirty="0">
                <a:latin typeface="+mj-lt"/>
                <a:cs typeface="Times New Roman" panose="02020603050405020304" pitchFamily="18" charset="0"/>
                <a:sym typeface="Wingdings" panose="05000000000000000000" pitchFamily="2" charset="2"/>
              </a:rPr>
              <a:t> AA moet de minderwaarde aanvaarden, anders moet het slecht uitgevoerde werk worden hersteld</a:t>
            </a:r>
          </a:p>
          <a:p>
            <a:pPr marL="266700" lvl="1"/>
            <a:r>
              <a:rPr lang="nl-BE" sz="1100" b="1" dirty="0">
                <a:latin typeface="+mj-lt"/>
                <a:cs typeface="Times New Roman" panose="02020603050405020304" pitchFamily="18" charset="0"/>
              </a:rPr>
              <a:t>DV7 </a:t>
            </a:r>
            <a:r>
              <a:rPr lang="nl-BE" sz="1100" dirty="0">
                <a:latin typeface="+mj-lt"/>
                <a:cs typeface="Times New Roman" panose="02020603050405020304" pitchFamily="18" charset="0"/>
              </a:rPr>
              <a:t>: staat der niet-conforme werken die in orde moeten worden gebracht  </a:t>
            </a:r>
          </a:p>
          <a:p>
            <a:pPr marL="266700" lvl="2"/>
            <a:r>
              <a:rPr lang="nl-BE" sz="1100" dirty="0">
                <a:latin typeface="+mj-lt"/>
                <a:cs typeface="Times New Roman" panose="02020603050405020304" pitchFamily="18" charset="0"/>
                <a:sym typeface="Wingdings" panose="05000000000000000000" pitchFamily="2" charset="2"/>
              </a:rPr>
              <a:t> enkele dagen vóór de VO</a:t>
            </a:r>
          </a:p>
          <a:p>
            <a:pPr marL="266700" lvl="1"/>
            <a:r>
              <a:rPr lang="nl-BE" sz="1100" b="1" dirty="0">
                <a:latin typeface="+mj-lt"/>
                <a:cs typeface="Times New Roman" panose="02020603050405020304" pitchFamily="18" charset="0"/>
              </a:rPr>
              <a:t>DV 7bis of DV7 ter: </a:t>
            </a:r>
            <a:r>
              <a:rPr lang="nl-BE" sz="1100" dirty="0">
                <a:latin typeface="+mj-lt"/>
                <a:cs typeface="Times New Roman" panose="02020603050405020304" pitchFamily="18" charset="0"/>
              </a:rPr>
              <a:t>PV van vaststelling van uitvoering of niet-uitvoering van de werken opgenomen in de DV7</a:t>
            </a:r>
          </a:p>
          <a:p>
            <a:pPr marL="266700" lvl="1"/>
            <a:r>
              <a:rPr lang="nl-BE" sz="1100" dirty="0">
                <a:latin typeface="+mj-lt"/>
                <a:cs typeface="Times New Roman" panose="02020603050405020304" pitchFamily="18" charset="0"/>
              </a:rPr>
              <a:t>DV8 : berekening van de termijn, de boetes en de schadevergoedingen wegens vertraging </a:t>
            </a:r>
          </a:p>
          <a:p>
            <a:pPr marL="266700" lvl="2"/>
            <a:r>
              <a:rPr lang="nl-BE" sz="1100" dirty="0">
                <a:latin typeface="+mj-lt"/>
                <a:cs typeface="Times New Roman" panose="02020603050405020304" pitchFamily="18" charset="0"/>
                <a:sym typeface="Wingdings" panose="05000000000000000000" pitchFamily="2" charset="2"/>
              </a:rPr>
              <a:t>  vóór de VO</a:t>
            </a:r>
          </a:p>
          <a:p>
            <a:pPr marL="266700" lvl="1"/>
            <a:r>
              <a:rPr lang="nl-BE" sz="1100" b="1" dirty="0">
                <a:latin typeface="+mj-lt"/>
                <a:cs typeface="Times New Roman" panose="02020603050405020304" pitchFamily="18" charset="0"/>
              </a:rPr>
              <a:t>DV9 : </a:t>
            </a:r>
            <a:r>
              <a:rPr lang="nl-BE" sz="1100" dirty="0">
                <a:latin typeface="+mj-lt"/>
                <a:cs typeface="Times New Roman" panose="02020603050405020304" pitchFamily="18" charset="0"/>
              </a:rPr>
              <a:t>protocol van de uitgestelde werken </a:t>
            </a:r>
          </a:p>
          <a:p>
            <a:pPr marL="266700" lvl="1"/>
            <a:r>
              <a:rPr lang="nl-BE" sz="1100" dirty="0">
                <a:latin typeface="+mj-lt"/>
                <a:cs typeface="Times New Roman" panose="02020603050405020304" pitchFamily="18" charset="0"/>
                <a:sym typeface="Wingdings" panose="05000000000000000000" pitchFamily="2" charset="2"/>
              </a:rPr>
              <a:t> de dag van de VO</a:t>
            </a:r>
          </a:p>
          <a:p>
            <a:pPr marL="266700" lvl="1"/>
            <a:r>
              <a:rPr lang="nl-BE" sz="1100" b="1" dirty="0">
                <a:latin typeface="+mj-lt"/>
                <a:cs typeface="Times New Roman" panose="02020603050405020304" pitchFamily="18" charset="0"/>
              </a:rPr>
              <a:t>DV10 : </a:t>
            </a:r>
            <a:r>
              <a:rPr lang="nl-BE" sz="1100" dirty="0">
                <a:latin typeface="+mj-lt"/>
                <a:cs typeface="Times New Roman" panose="02020603050405020304" pitchFamily="18" charset="0"/>
              </a:rPr>
              <a:t>proces-verbaal van voorlopige oplevering (of Dv10bis bij weigering) </a:t>
            </a:r>
          </a:p>
          <a:p>
            <a:pPr marL="266700" lvl="1"/>
            <a:r>
              <a:rPr lang="nl-BE" sz="1100" dirty="0">
                <a:latin typeface="+mj-lt"/>
                <a:cs typeface="Times New Roman" panose="02020603050405020304" pitchFamily="18" charset="0"/>
                <a:sym typeface="Wingdings" panose="05000000000000000000" pitchFamily="2" charset="2"/>
              </a:rPr>
              <a:t> de dag van de VO</a:t>
            </a:r>
          </a:p>
          <a:p>
            <a:pPr marL="266700" lvl="1"/>
            <a:r>
              <a:rPr lang="nl-BE" sz="1100" b="1" dirty="0">
                <a:latin typeface="+mj-lt"/>
                <a:cs typeface="Times New Roman" panose="02020603050405020304" pitchFamily="18" charset="0"/>
              </a:rPr>
              <a:t>DV11 :</a:t>
            </a:r>
            <a:r>
              <a:rPr lang="nl-BE" sz="1100" dirty="0">
                <a:latin typeface="+mj-lt"/>
                <a:cs typeface="Times New Roman" panose="02020603050405020304" pitchFamily="18" charset="0"/>
              </a:rPr>
              <a:t> DO (of DV11bis bij weigering)</a:t>
            </a:r>
          </a:p>
          <a:p>
            <a:pPr marL="285750" indent="-285750">
              <a:buFontTx/>
              <a:buChar char="-"/>
            </a:pPr>
            <a:endParaRPr lang="fr-FR" sz="1050" dirty="0">
              <a:latin typeface="+mj-lt"/>
              <a:cs typeface="Times New Roman" panose="02020603050405020304" pitchFamily="18" charset="0"/>
            </a:endParaRPr>
          </a:p>
          <a:p>
            <a:pPr marL="285750" indent="-285750">
              <a:buFontTx/>
              <a:buChar char="-"/>
            </a:pPr>
            <a:endParaRPr lang="fr-FR" sz="1050" dirty="0">
              <a:latin typeface="+mj-lt"/>
              <a:cs typeface="Times New Roman" panose="02020603050405020304" pitchFamily="18" charset="0"/>
            </a:endParaRPr>
          </a:p>
        </p:txBody>
      </p:sp>
      <p:pic>
        <p:nvPicPr>
          <p:cNvPr id="2" name="Image 1">
            <a:extLst>
              <a:ext uri="{FF2B5EF4-FFF2-40B4-BE49-F238E27FC236}">
                <a16:creationId xmlns:a16="http://schemas.microsoft.com/office/drawing/2014/main" id="{5078064C-BE6A-6517-08E9-20BE985DA87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DD38C1AE-FCEE-AEF2-03D9-543B6CB2E0A8}"/>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7BE5EC82-857D-6D63-BCA4-B31FC3986248}"/>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C9A17930-45C2-6ADF-7AFD-09C9B671C4AD}"/>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7" name="Connecteur droit 6">
            <a:extLst>
              <a:ext uri="{FF2B5EF4-FFF2-40B4-BE49-F238E27FC236}">
                <a16:creationId xmlns:a16="http://schemas.microsoft.com/office/drawing/2014/main" id="{07A02A5F-A94D-8AD4-797A-2DE558D40CDC}"/>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Titre 1">
            <a:extLst>
              <a:ext uri="{FF2B5EF4-FFF2-40B4-BE49-F238E27FC236}">
                <a16:creationId xmlns:a16="http://schemas.microsoft.com/office/drawing/2014/main" id="{639AC531-4A5D-3B9A-2266-7F18CD53EF9E}"/>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4285419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661997" y="1194604"/>
            <a:ext cx="7907102" cy="4001095"/>
          </a:xfrm>
          <a:prstGeom prst="rect">
            <a:avLst/>
          </a:prstGeom>
          <a:noFill/>
        </p:spPr>
        <p:txBody>
          <a:bodyPr wrap="square" rtlCol="0">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Werken aan de wegen en nutsleidingen </a:t>
            </a:r>
          </a:p>
          <a:p>
            <a:pPr marL="0" lvl="2"/>
            <a:endParaRPr lang="fr-FR" b="1" dirty="0">
              <a:solidFill>
                <a:srgbClr val="205B7B"/>
              </a:solidFill>
              <a:latin typeface="Omnes Regular Roman" charset="0"/>
            </a:endParaRPr>
          </a:p>
          <a:p>
            <a:r>
              <a:rPr lang="nl-BE" sz="1600" dirty="0">
                <a:solidFill>
                  <a:srgbClr val="205B7B"/>
                </a:solidFill>
                <a:latin typeface="+mj-lt"/>
              </a:rPr>
              <a:t>Huur van wegen</a:t>
            </a:r>
          </a:p>
          <a:p>
            <a:r>
              <a:rPr lang="nl-BE" sz="1200" dirty="0">
                <a:solidFill>
                  <a:srgbClr val="000000"/>
                </a:solidFill>
                <a:latin typeface="+mj-lt"/>
                <a:cs typeface="Times New Roman" panose="02020603050405020304" pitchFamily="18" charset="0"/>
              </a:rPr>
              <a:t>Ter info: in veel gemeenten is de huur van openbare wegen voor werfinrichting gratis voor sociale huisvestingsmaatschappijen. </a:t>
            </a:r>
          </a:p>
          <a:p>
            <a:endParaRPr lang="fr-FR" sz="1050" dirty="0">
              <a:solidFill>
                <a:srgbClr val="000000"/>
              </a:solidFill>
              <a:latin typeface="+mj-lt"/>
              <a:cs typeface="Times New Roman" panose="02020603050405020304" pitchFamily="18" charset="0"/>
            </a:endParaRPr>
          </a:p>
          <a:p>
            <a:r>
              <a:rPr lang="nl-BE" sz="1600" dirty="0">
                <a:solidFill>
                  <a:srgbClr val="205B7B"/>
                </a:solidFill>
                <a:latin typeface="Omnes Medium Roman" charset="0"/>
                <a:ea typeface="Omnes Medium Roman" charset="0"/>
                <a:cs typeface="Omnes Medium Roman" charset="0"/>
              </a:rPr>
              <a:t>Osiris</a:t>
            </a:r>
          </a:p>
          <a:p>
            <a:r>
              <a:rPr lang="nl-BE" sz="1200" dirty="0">
                <a:solidFill>
                  <a:srgbClr val="000000"/>
                </a:solidFill>
                <a:cs typeface="Times New Roman" panose="02020603050405020304" pitchFamily="18" charset="0"/>
              </a:rPr>
              <a:t>AA moet voor alle werken die aan de weg moeten worden uitgevoerd, een aanvraag indienen bij het Gewest.</a:t>
            </a:r>
          </a:p>
          <a:p>
            <a:endParaRPr lang="fr-FR" sz="1050" dirty="0">
              <a:solidFill>
                <a:srgbClr val="000000"/>
              </a:solidFill>
              <a:latin typeface="+mj-lt"/>
              <a:cs typeface="Times New Roman" panose="02020603050405020304" pitchFamily="18" charset="0"/>
            </a:endParaRPr>
          </a:p>
          <a:p>
            <a:r>
              <a:rPr lang="nl-BE" sz="1600" dirty="0">
                <a:solidFill>
                  <a:srgbClr val="205B7B"/>
                </a:solidFill>
                <a:latin typeface="Omnes Regular Roman" charset="0"/>
              </a:rPr>
              <a:t>Nutsvoorzieningen</a:t>
            </a:r>
          </a:p>
          <a:p>
            <a:pPr algn="just"/>
            <a:r>
              <a:rPr lang="nl-BE" sz="1200" dirty="0">
                <a:solidFill>
                  <a:srgbClr val="000000"/>
                </a:solidFill>
                <a:cs typeface="Times New Roman" panose="02020603050405020304" pitchFamily="18" charset="0"/>
              </a:rPr>
              <a:t>Indien nodig moet AA een tijdschema opstellen voor het indienen van aanvragen bij de netbeheerders (riolering, distributie van water, elektriciteit, gas, telecom) voor eventuele wijzigingen aan de aansluiting. </a:t>
            </a:r>
          </a:p>
          <a:p>
            <a:pPr algn="just"/>
            <a:r>
              <a:rPr lang="nl-BE" sz="1200" dirty="0">
                <a:solidFill>
                  <a:srgbClr val="000000"/>
                </a:solidFill>
                <a:cs typeface="Times New Roman" panose="02020603050405020304" pitchFamily="18" charset="0"/>
              </a:rPr>
              <a:t>De ingenieur BT vult alle nodige documenten in, de BGHM betaalt de facturen, AA coördineert alles.</a:t>
            </a:r>
          </a:p>
          <a:p>
            <a:endParaRPr lang="fr-FR" sz="1050" dirty="0">
              <a:solidFill>
                <a:srgbClr val="000000"/>
              </a:solidFill>
              <a:latin typeface="Century Gothic" panose="020B0502020202020204" pitchFamily="34" charset="0"/>
              <a:cs typeface="Times New Roman" panose="02020603050405020304" pitchFamily="18" charset="0"/>
            </a:endParaRPr>
          </a:p>
          <a:p>
            <a:r>
              <a:rPr lang="nl-BE" sz="1600" dirty="0">
                <a:solidFill>
                  <a:srgbClr val="205B7B"/>
                </a:solidFill>
                <a:latin typeface="Omnes Medium Roman" charset="0"/>
              </a:rPr>
              <a:t>RSZ-aangifte</a:t>
            </a:r>
          </a:p>
          <a:p>
            <a:r>
              <a:rPr lang="nl-BE" sz="1200" dirty="0">
                <a:solidFill>
                  <a:srgbClr val="000000"/>
                </a:solidFill>
                <a:latin typeface="+mj-lt"/>
                <a:cs typeface="Times New Roman" panose="02020603050405020304" pitchFamily="18" charset="0"/>
              </a:rPr>
              <a:t>AA moet zijn werf aangeven. De RSZ stuurt een brief naar de OVM om dit te bevestigen.</a:t>
            </a:r>
          </a:p>
          <a:p>
            <a:endParaRPr lang="fr-FR" sz="1050" dirty="0">
              <a:solidFill>
                <a:srgbClr val="000000"/>
              </a:solidFill>
              <a:latin typeface="+mj-lt"/>
              <a:cs typeface="Times New Roman" panose="02020603050405020304" pitchFamily="18" charset="0"/>
            </a:endParaRPr>
          </a:p>
          <a:p>
            <a:r>
              <a:rPr lang="nl-BE" sz="1600" dirty="0">
                <a:solidFill>
                  <a:srgbClr val="205B7B"/>
                </a:solidFill>
                <a:latin typeface="Omnes Medium Roman" charset="0"/>
              </a:rPr>
              <a:t>Aangifte van klasse III</a:t>
            </a:r>
          </a:p>
          <a:p>
            <a:r>
              <a:rPr lang="nl-BE" sz="1200" dirty="0">
                <a:solidFill>
                  <a:srgbClr val="000000"/>
                </a:solidFill>
                <a:latin typeface="+mj-lt"/>
                <a:cs typeface="Times New Roman" panose="02020603050405020304" pitchFamily="18" charset="0"/>
              </a:rPr>
              <a:t>AA moet het juiste formulier invullen en het naar de gemeente sturen.</a:t>
            </a:r>
          </a:p>
        </p:txBody>
      </p:sp>
      <p:pic>
        <p:nvPicPr>
          <p:cNvPr id="2" name="Image 1">
            <a:extLst>
              <a:ext uri="{FF2B5EF4-FFF2-40B4-BE49-F238E27FC236}">
                <a16:creationId xmlns:a16="http://schemas.microsoft.com/office/drawing/2014/main" id="{F711FC8E-D101-BDED-E0F1-F4D8CB97EDD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04BFE5BA-944E-83A4-DBA8-E1D2F17343C1}"/>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39590692-2A6A-EBF7-A281-70DD6A090D1C}"/>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E7EABE17-CD5A-8B7F-8900-68A61A07281A}"/>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a:t>
            </a:r>
          </a:p>
          <a:p>
            <a:pPr algn="ctr"/>
            <a:r>
              <a:rPr lang="nl-BE" sz="1800" dirty="0"/>
              <a:t> logo </a:t>
            </a:r>
          </a:p>
          <a:p>
            <a:pPr algn="ctr"/>
            <a:endParaRPr lang="nl-BE" sz="1800" dirty="0"/>
          </a:p>
        </p:txBody>
      </p:sp>
      <p:cxnSp>
        <p:nvCxnSpPr>
          <p:cNvPr id="6" name="Connecteur droit 5">
            <a:extLst>
              <a:ext uri="{FF2B5EF4-FFF2-40B4-BE49-F238E27FC236}">
                <a16:creationId xmlns:a16="http://schemas.microsoft.com/office/drawing/2014/main" id="{B2829AB6-5E2B-CAED-C208-0EBBCEB0CF71}"/>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Titre 1">
            <a:extLst>
              <a:ext uri="{FF2B5EF4-FFF2-40B4-BE49-F238E27FC236}">
                <a16:creationId xmlns:a16="http://schemas.microsoft.com/office/drawing/2014/main" id="{2E03DAC1-87B1-3CDE-338A-5B088FF7C74D}"/>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866487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3850B3BD-FE83-4F61-AD04-C6C2D0F048B4}"/>
              </a:ext>
            </a:extLst>
          </p:cNvPr>
          <p:cNvSpPr txBox="1"/>
          <p:nvPr/>
        </p:nvSpPr>
        <p:spPr>
          <a:xfrm>
            <a:off x="583100" y="1194604"/>
            <a:ext cx="8064896" cy="4524315"/>
          </a:xfrm>
          <a:prstGeom prst="rect">
            <a:avLst/>
          </a:prstGeom>
          <a:noFill/>
        </p:spPr>
        <p:txBody>
          <a:bodyPr wrap="square" lIns="91440" tIns="45720" rIns="91440" bIns="45720" anchor="t">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Werfbord</a:t>
            </a:r>
          </a:p>
          <a:p>
            <a:pPr algn="just"/>
            <a:r>
              <a:rPr lang="nl-BE" sz="1200" dirty="0">
                <a:latin typeface="+mj-lt"/>
                <a:cs typeface="Times New Roman" panose="02020603050405020304" pitchFamily="18" charset="0"/>
              </a:rPr>
              <a:t>De installatie en productie van een werfbord, ter goedkeuring voor te leggen aan de aanbesteder: </a:t>
            </a:r>
          </a:p>
          <a:p>
            <a:pPr marL="171450" indent="-171450" algn="just">
              <a:buFont typeface="Calibri"/>
              <a:buChar char="-"/>
            </a:pPr>
            <a:r>
              <a:rPr lang="nl-BE" sz="1200" dirty="0">
                <a:latin typeface="+mj-lt"/>
                <a:cs typeface="Times New Roman"/>
              </a:rPr>
              <a:t>Naam en adres van de aanbestedende overheid (OVM) + logo; </a:t>
            </a:r>
          </a:p>
          <a:p>
            <a:pPr marL="171450" indent="-171450" algn="just">
              <a:buFont typeface="Calibri"/>
              <a:buChar char="-"/>
            </a:pPr>
            <a:r>
              <a:rPr lang="nl-BE" sz="1200" dirty="0">
                <a:latin typeface="+mj-lt"/>
                <a:cs typeface="Times New Roman"/>
              </a:rPr>
              <a:t>Naam en adres van de subsidiërende overheid (BGHM) + logo; </a:t>
            </a:r>
          </a:p>
          <a:p>
            <a:pPr marL="171450" indent="-171450" algn="just">
              <a:buFont typeface="Calibri"/>
              <a:buChar char="-"/>
            </a:pPr>
            <a:r>
              <a:rPr lang="nl-BE" sz="1200" dirty="0">
                <a:latin typeface="+mj-lt"/>
                <a:cs typeface="Times New Roman"/>
              </a:rPr>
              <a:t>alsook hun respectievelijke logo's, de naam van het project, de namen, adressen en telefoonnummers van de studiebureaus en van de opdrachtnemer; </a:t>
            </a:r>
            <a:r>
              <a:rPr lang="nl-BE" sz="1200" dirty="0">
                <a:latin typeface="+mj-lt"/>
                <a:cs typeface="Times New Roman" panose="02020603050405020304" pitchFamily="18" charset="0"/>
              </a:rPr>
              <a:t> 	</a:t>
            </a:r>
          </a:p>
          <a:p>
            <a:pPr marL="285750" indent="-285750">
              <a:buFont typeface="Calibri" panose="05000000000000000000" pitchFamily="2" charset="2"/>
              <a:buChar char="-"/>
            </a:pPr>
            <a:r>
              <a:rPr lang="nl-BE" sz="1200" dirty="0">
                <a:latin typeface="+mj-lt"/>
                <a:cs typeface="Times New Roman" panose="02020603050405020304" pitchFamily="18" charset="0"/>
              </a:rPr>
              <a:t>Zie </a:t>
            </a:r>
            <a:r>
              <a:rPr lang="nl-BE" sz="1200" u="sng" dirty="0">
                <a:latin typeface="+mj-lt"/>
                <a:cs typeface="Times New Roman" panose="02020603050405020304" pitchFamily="18" charset="0"/>
              </a:rPr>
              <a:t>standaard werfbord</a:t>
            </a:r>
            <a:r>
              <a:rPr lang="nl-BE" sz="1200" dirty="0">
                <a:latin typeface="+mj-lt"/>
                <a:cs typeface="Times New Roman" panose="02020603050405020304" pitchFamily="18" charset="0"/>
              </a:rPr>
              <a:t> van de BGHM.</a:t>
            </a:r>
          </a:p>
          <a:p>
            <a:endParaRPr lang="fr-FR" sz="1200" dirty="0">
              <a:latin typeface="+mj-lt"/>
              <a:cs typeface="Times New Roman" panose="02020603050405020304" pitchFamily="18" charset="0"/>
            </a:endParaRPr>
          </a:p>
          <a:p>
            <a:pPr marL="285750" lvl="2" indent="-285750">
              <a:buFont typeface="Wingdings" panose="05000000000000000000" pitchFamily="2" charset="2"/>
              <a:buChar char="Ø"/>
            </a:pPr>
            <a:r>
              <a:rPr lang="nl-BE" b="1" dirty="0">
                <a:solidFill>
                  <a:srgbClr val="205B7B"/>
                </a:solidFill>
                <a:latin typeface="Omnes Regular Roman" charset="0"/>
              </a:rPr>
              <a:t>Sociale clausules</a:t>
            </a:r>
          </a:p>
          <a:p>
            <a:r>
              <a:rPr lang="nl-BE" sz="1200" dirty="0">
                <a:solidFill>
                  <a:srgbClr val="00A4B5"/>
                </a:solidFill>
                <a:latin typeface="+mj-lt"/>
              </a:rPr>
              <a:t>[controleer welke sociale clausules van toepassing zijn in het BB - indien flexibele sociale clausules, verwijder « vaste » sociale clausules]</a:t>
            </a:r>
          </a:p>
          <a:p>
            <a:pPr algn="just"/>
            <a:r>
              <a:rPr lang="nl-BE" sz="1200" dirty="0">
                <a:latin typeface="+mj-lt"/>
                <a:ea typeface="Calibri" panose="020F0502020204030204" pitchFamily="34" charset="0"/>
                <a:cs typeface="Times New Roman"/>
              </a:rPr>
              <a:t>Overeenkomstig de bestelbrief moeten de volgende documenten worden verstrekt tijdens de eerste werfvergadering: </a:t>
            </a:r>
          </a:p>
          <a:p>
            <a:pPr marL="171450" indent="-171450" algn="just">
              <a:buFont typeface="Calibri"/>
              <a:buChar char="-"/>
            </a:pPr>
            <a:r>
              <a:rPr lang="nl-BE" sz="1200" b="1" dirty="0">
                <a:latin typeface="+mj-lt"/>
                <a:ea typeface="Calibri" panose="020F0502020204030204" pitchFamily="34" charset="0"/>
                <a:cs typeface="Times New Roman"/>
              </a:rPr>
              <a:t>Verklarende nota</a:t>
            </a:r>
            <a:r>
              <a:rPr lang="nl-BE" sz="1200" dirty="0">
                <a:latin typeface="+mj-lt"/>
                <a:ea typeface="Calibri" panose="020F0502020204030204" pitchFamily="34" charset="0"/>
                <a:cs typeface="Times New Roman"/>
              </a:rPr>
              <a:t> bij de uitvoering van de clausule, met vermelding van de keuze van de aannemer;</a:t>
            </a:r>
          </a:p>
          <a:p>
            <a:pPr marL="171450" indent="-171450" algn="just">
              <a:buFont typeface="Calibri"/>
              <a:buChar char="-"/>
            </a:pPr>
            <a:r>
              <a:rPr lang="nl-BE" sz="1200" b="1" dirty="0">
                <a:latin typeface="+mj-lt"/>
                <a:ea typeface="Calibri" panose="020F0502020204030204" pitchFamily="34" charset="0"/>
                <a:cs typeface="Times New Roman"/>
              </a:rPr>
              <a:t>Indicatieve sociale planning</a:t>
            </a:r>
            <a:r>
              <a:rPr lang="nl-BE" sz="1200" dirty="0">
                <a:latin typeface="+mj-lt"/>
                <a:ea typeface="Calibri" panose="020F0502020204030204" pitchFamily="34" charset="0"/>
                <a:cs typeface="Times New Roman"/>
              </a:rPr>
              <a:t>: Overeenkomstig punt a) Uitvoering van bijlage III.5 “flexibele sociale clausules” van het bestek OW:</a:t>
            </a:r>
          </a:p>
          <a:p>
            <a:pPr algn="just"/>
            <a:br>
              <a:rPr lang="nl-BE" sz="1200" dirty="0">
                <a:latin typeface="+mj-lt"/>
                <a:ea typeface="Calibri" panose="020F0502020204030204" pitchFamily="34" charset="0"/>
                <a:cs typeface="Times New Roman"/>
              </a:rPr>
            </a:br>
            <a:r>
              <a:rPr lang="nl-BE" sz="1200" i="1" dirty="0">
                <a:latin typeface="+mj-lt"/>
                <a:ea typeface="Calibri" panose="020F0502020204030204" pitchFamily="34" charset="0"/>
                <a:cs typeface="Times New Roman"/>
              </a:rPr>
              <a:t>“De opdrachtnemer zal onder meer een volledige planning opstellen met betrekking tot de toepassing van onderhavige sociale clausule (« sociale planning » genaamd), en dit overeenkomstig de bepalingen van het bijzonder bestek, met vermelding van:</a:t>
            </a:r>
          </a:p>
          <a:p>
            <a:pPr marL="285750" indent="-285750" algn="just">
              <a:buFont typeface="Arial"/>
              <a:buChar char="•"/>
            </a:pPr>
            <a:r>
              <a:rPr lang="nl-BE" sz="1200" i="1" dirty="0">
                <a:latin typeface="+mj-lt"/>
                <a:cs typeface="Times New Roman"/>
              </a:rPr>
              <a:t>de </a:t>
            </a:r>
            <a:r>
              <a:rPr lang="nl-BE" sz="1200" i="1" u="sng" dirty="0">
                <a:latin typeface="+mj-lt"/>
                <a:cs typeface="Times New Roman"/>
              </a:rPr>
              <a:t>dagen van tewerkstelling van de inschakelingspersonen, de opleidingsdagen of de uitbestedingsperiode</a:t>
            </a:r>
            <a:r>
              <a:rPr lang="nl-BE" sz="1200" i="1" dirty="0">
                <a:latin typeface="+mj-lt"/>
                <a:cs typeface="Times New Roman"/>
              </a:rPr>
              <a:t>, rekening houdend met de termijn en de uitvoeringsplanning van de opdracht;</a:t>
            </a:r>
          </a:p>
          <a:p>
            <a:pPr marL="285750" indent="-285750" algn="just">
              <a:buFont typeface="Arial"/>
              <a:buChar char="•"/>
            </a:pPr>
            <a:r>
              <a:rPr lang="nl-BE" sz="1200" i="1" dirty="0">
                <a:latin typeface="+mj-lt"/>
                <a:cs typeface="Times New Roman"/>
              </a:rPr>
              <a:t>voor elke dag tewerkstelling (inschakeling), </a:t>
            </a:r>
            <a:r>
              <a:rPr lang="nl-BE" sz="1200" i="1" u="sng" dirty="0">
                <a:latin typeface="+mj-lt"/>
                <a:cs typeface="Times New Roman"/>
              </a:rPr>
              <a:t>het aantal inschakelingspersonen</a:t>
            </a:r>
            <a:r>
              <a:rPr lang="nl-BE" sz="1200" i="1" dirty="0">
                <a:latin typeface="+mj-lt"/>
                <a:cs typeface="Times New Roman"/>
              </a:rPr>
              <a:t> dat hij wil (laten) </a:t>
            </a:r>
            <a:r>
              <a:rPr lang="nl-BE" sz="1200" i="1" u="sng" dirty="0">
                <a:latin typeface="+mj-lt"/>
                <a:cs typeface="Times New Roman"/>
              </a:rPr>
              <a:t>tewerkstellen</a:t>
            </a:r>
            <a:r>
              <a:rPr lang="nl-BE" sz="1200" i="1" dirty="0">
                <a:latin typeface="+mj-lt"/>
                <a:cs typeface="Times New Roman"/>
              </a:rPr>
              <a:t>, en de beroepen waarvoor die tewerkstelling zal plaatsvinden; </a:t>
            </a:r>
          </a:p>
          <a:p>
            <a:pPr marL="285750" indent="-285750" algn="just">
              <a:buFont typeface="Arial"/>
              <a:buChar char="•"/>
            </a:pPr>
            <a:r>
              <a:rPr lang="nl-BE" sz="1200" i="1" dirty="0">
                <a:latin typeface="+mj-lt"/>
                <a:cs typeface="Times New Roman"/>
              </a:rPr>
              <a:t>het </a:t>
            </a:r>
            <a:r>
              <a:rPr lang="nl-BE" sz="1200" i="1" u="sng" dirty="0">
                <a:latin typeface="+mj-lt"/>
                <a:cs typeface="Times New Roman"/>
              </a:rPr>
              <a:t>bedrag van de werken</a:t>
            </a:r>
            <a:r>
              <a:rPr lang="nl-BE" sz="1200" i="1" dirty="0">
                <a:latin typeface="+mj-lt"/>
                <a:cs typeface="Times New Roman"/>
              </a:rPr>
              <a:t> die hij wil</a:t>
            </a:r>
            <a:r>
              <a:rPr lang="nl-BE" sz="1200" dirty="0">
                <a:latin typeface="+mj-lt"/>
                <a:cs typeface="Times New Roman"/>
              </a:rPr>
              <a:t> </a:t>
            </a:r>
            <a:r>
              <a:rPr lang="nl-BE" sz="1200" b="1" u="sng" dirty="0">
                <a:latin typeface="+mj-lt"/>
                <a:cs typeface="Times New Roman"/>
              </a:rPr>
              <a:t>uitbesteden</a:t>
            </a:r>
            <a:r>
              <a:rPr lang="nl-BE" sz="1200" dirty="0">
                <a:latin typeface="+mj-lt"/>
                <a:cs typeface="Times New Roman"/>
              </a:rPr>
              <a:t>.”</a:t>
            </a:r>
          </a:p>
        </p:txBody>
      </p:sp>
      <p:pic>
        <p:nvPicPr>
          <p:cNvPr id="2" name="Image 1">
            <a:extLst>
              <a:ext uri="{FF2B5EF4-FFF2-40B4-BE49-F238E27FC236}">
                <a16:creationId xmlns:a16="http://schemas.microsoft.com/office/drawing/2014/main" id="{D580398F-F971-3D8E-33CE-EE69BC75049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62FECFD6-BA48-17EB-FEAA-34BAF7D4E9DB}"/>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CDBB6534-6219-26C6-AAC1-93A4BE347B9D}"/>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9CCFF198-A5B9-8C2F-5C27-A74B790DA216}"/>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7" name="Connecteur droit 6">
            <a:extLst>
              <a:ext uri="{FF2B5EF4-FFF2-40B4-BE49-F238E27FC236}">
                <a16:creationId xmlns:a16="http://schemas.microsoft.com/office/drawing/2014/main" id="{7AC49C6C-6395-074A-1C5E-F862153BFBDA}"/>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Titre 1">
            <a:extLst>
              <a:ext uri="{FF2B5EF4-FFF2-40B4-BE49-F238E27FC236}">
                <a16:creationId xmlns:a16="http://schemas.microsoft.com/office/drawing/2014/main" id="{D1EDDD7E-DF17-5AFD-A114-4C259D358E05}"/>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3705244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8B37133-F19A-470F-B957-C0B84FA61145}"/>
              </a:ext>
            </a:extLst>
          </p:cNvPr>
          <p:cNvSpPr txBox="1"/>
          <p:nvPr/>
        </p:nvSpPr>
        <p:spPr>
          <a:xfrm>
            <a:off x="583100" y="1194604"/>
            <a:ext cx="8064896" cy="4124206"/>
          </a:xfrm>
          <a:prstGeom prst="rect">
            <a:avLst/>
          </a:prstGeom>
          <a:noFill/>
        </p:spPr>
        <p:txBody>
          <a:bodyPr wrap="square" lIns="91440" tIns="45720" rIns="91440" bIns="45720" anchor="t">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Asbestverwijderingsprocedures </a:t>
            </a:r>
          </a:p>
          <a:p>
            <a:pPr algn="just"/>
            <a:r>
              <a:rPr lang="nl-BE" sz="1200" dirty="0">
                <a:latin typeface="+mj-lt"/>
                <a:cs typeface="Times New Roman"/>
              </a:rPr>
              <a:t>De aannemer is verantwoordelijk voor het invullen</a:t>
            </a:r>
            <a:r>
              <a:rPr lang="nl-BE" sz="1200" dirty="0">
                <a:solidFill>
                  <a:srgbClr val="00A4B5"/>
                </a:solidFill>
                <a:latin typeface="+mj-lt"/>
                <a:cs typeface="Times New Roman"/>
              </a:rPr>
              <a:t> </a:t>
            </a:r>
            <a:r>
              <a:rPr lang="nl-BE" sz="1200" dirty="0">
                <a:solidFill>
                  <a:srgbClr val="00A4B5"/>
                </a:solidFill>
                <a:latin typeface="+mj-lt"/>
                <a:cs typeface="Times New Roman"/>
                <a:hlinkClick r:id="rId2">
                  <a:extLst>
                    <a:ext uri="{A12FA001-AC4F-418D-AE19-62706E023703}">
                      <ahyp:hlinkClr xmlns:ahyp="http://schemas.microsoft.com/office/drawing/2018/hyperlinkcolor" val="tx"/>
                    </a:ext>
                  </a:extLst>
                </a:hlinkClick>
              </a:rPr>
              <a:t>van de asbestformulieren (asbestverwijdering en -inkapseling) </a:t>
            </a:r>
            <a:r>
              <a:rPr lang="nl-BE" sz="1200" dirty="0">
                <a:latin typeface="+mj-lt"/>
                <a:cs typeface="Times New Roman"/>
              </a:rPr>
              <a:t>bij Leefmilieu Brussel. Opgelet: dit neemt enige tijd in beslag. BH raadt aan dit vooraf te doen.</a:t>
            </a:r>
          </a:p>
          <a:p>
            <a:endParaRPr lang="fr-FR" sz="4000" dirty="0">
              <a:solidFill>
                <a:srgbClr val="205B7B"/>
              </a:solidFill>
              <a:latin typeface="Omnes Medium Roman" charset="0"/>
              <a:ea typeface="Omnes Medium Roman" charset="0"/>
              <a:cs typeface="Omnes Medium Roman" charset="0"/>
            </a:endParaRPr>
          </a:p>
          <a:p>
            <a:pPr marL="285750" lvl="2" indent="-285750">
              <a:buFont typeface="Wingdings" panose="05000000000000000000" pitchFamily="2" charset="2"/>
              <a:buChar char="Ø"/>
            </a:pPr>
            <a:r>
              <a:rPr lang="nl-BE" b="1" dirty="0">
                <a:solidFill>
                  <a:srgbClr val="205B7B"/>
                </a:solidFill>
                <a:latin typeface="Omnes Regular Roman" charset="0"/>
              </a:rPr>
              <a:t>Uitvoeringsdossier</a:t>
            </a:r>
          </a:p>
          <a:p>
            <a:pPr marL="285750" lvl="2" indent="-285750">
              <a:buFont typeface="Wingdings" panose="05000000000000000000" pitchFamily="2" charset="2"/>
              <a:buChar char="Ø"/>
            </a:pPr>
            <a:endParaRPr lang="fr-FR" b="1" dirty="0">
              <a:solidFill>
                <a:srgbClr val="205B7B"/>
              </a:solidFill>
              <a:latin typeface="Omnes Regular Roman" charset="0"/>
            </a:endParaRPr>
          </a:p>
          <a:p>
            <a:r>
              <a:rPr lang="nl-BE" sz="1200" b="1" dirty="0">
                <a:solidFill>
                  <a:srgbClr val="00A4B5"/>
                </a:solidFill>
              </a:rPr>
              <a:t>Herinnering: </a:t>
            </a:r>
            <a:r>
              <a:rPr lang="nl-BE" sz="1200" b="1" i="0" u="none" strike="noStrike" baseline="0" dirty="0">
                <a:solidFill>
                  <a:srgbClr val="000000"/>
                </a:solidFill>
              </a:rPr>
              <a:t>Art. 36. Detail- en werktekeningen opgemaakt door de opdrachtnemer </a:t>
            </a:r>
          </a:p>
          <a:p>
            <a:endParaRPr lang="fr-FR" sz="1200" b="0" i="0" u="none" strike="noStrike" baseline="0" dirty="0">
              <a:solidFill>
                <a:srgbClr val="000000"/>
              </a:solidFill>
            </a:endParaRPr>
          </a:p>
          <a:p>
            <a:pPr algn="just"/>
            <a:r>
              <a:rPr lang="nl-BE" sz="1200" dirty="0">
                <a:cs typeface="Times New Roman" panose="02020603050405020304" pitchFamily="18" charset="0"/>
              </a:rPr>
              <a:t>De opdrachtnemer stelt op zijn kosten alle detail- en uitvoeringsplannen, berekeningsnota’s, borderellen en andere documenten op die hij nodig heeft om de uitvoering van de werken tot een goed einde te brengen, alsook alle documenten (plannen, opsommingen, sonderingen, technische fiches en andere) die in de bepalingen van de opdracht worden vermeld. Al deze documenten zullen aan de goedkeuring worden voorgelegd van de aanbesteder, de architect en/of studiebureaus. </a:t>
            </a:r>
          </a:p>
          <a:p>
            <a:endParaRPr lang="fr-FR" sz="1200" dirty="0">
              <a:cs typeface="Times New Roman" panose="02020603050405020304" pitchFamily="18" charset="0"/>
            </a:endParaRPr>
          </a:p>
          <a:p>
            <a:pPr algn="just"/>
            <a:r>
              <a:rPr lang="nl-BE" sz="1200" dirty="0">
                <a:cs typeface="Times New Roman" panose="02020603050405020304" pitchFamily="18" charset="0"/>
              </a:rPr>
              <a:t>De opdrachtnemer dient zijn plannen en/of andere documenten </a:t>
            </a:r>
            <a:r>
              <a:rPr lang="nl-BE" sz="1200" b="1" u="sng" dirty="0">
                <a:cs typeface="Times New Roman" panose="02020603050405020304" pitchFamily="18" charset="0"/>
              </a:rPr>
              <a:t>ten minste dertig kalenderdagen vóór het begin van de uitvoering van de betreffende werken in</a:t>
            </a:r>
            <a:r>
              <a:rPr lang="nl-BE" sz="1200" dirty="0">
                <a:cs typeface="Times New Roman" panose="02020603050405020304" pitchFamily="18" charset="0"/>
              </a:rPr>
              <a:t>.</a:t>
            </a:r>
          </a:p>
          <a:p>
            <a:endParaRPr lang="fr-FR" sz="1200" dirty="0">
              <a:cs typeface="Times New Roman" panose="02020603050405020304" pitchFamily="18" charset="0"/>
            </a:endParaRPr>
          </a:p>
          <a:p>
            <a:r>
              <a:rPr lang="nl-BE" sz="1200" dirty="0">
                <a:cs typeface="Times New Roman" panose="02020603050405020304" pitchFamily="18" charset="0"/>
              </a:rPr>
              <a:t>&gt;&gt; AA moet rekening houden met de tijd die nodig is om deze documenten heen en weer te sturen met het oog op de analyse ervan (AR / STAB / BT / EPB…)</a:t>
            </a:r>
          </a:p>
        </p:txBody>
      </p:sp>
      <p:pic>
        <p:nvPicPr>
          <p:cNvPr id="2" name="Image 1">
            <a:extLst>
              <a:ext uri="{FF2B5EF4-FFF2-40B4-BE49-F238E27FC236}">
                <a16:creationId xmlns:a16="http://schemas.microsoft.com/office/drawing/2014/main" id="{0692D6A5-9A3F-286B-CC86-F72D717696E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95C211CA-BD5C-0286-04F5-E3CC55DF23B2}"/>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7D4216F2-360B-0ADF-3B8F-CD807DD21AD7}"/>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DB9FD792-A55F-8938-6EE0-D643D5371308}"/>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FE0A0004-5896-F164-ECFF-6D9C6B1E3C25}"/>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9" name="Titre 1">
            <a:extLst>
              <a:ext uri="{FF2B5EF4-FFF2-40B4-BE49-F238E27FC236}">
                <a16:creationId xmlns:a16="http://schemas.microsoft.com/office/drawing/2014/main" id="{71FC6BA1-D8A5-BF1E-85E8-B2FF572F1DC0}"/>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2528013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F6D7FCB7-97AC-A060-B623-9ED88645D58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79549429-A283-AB3C-33F3-8035B45333BC}"/>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E86C6B3B-EFFD-F649-E7F8-3818D8357FFF}"/>
              </a:ext>
            </a:extLst>
          </p:cNvPr>
          <p:cNvSpPr txBox="1"/>
          <p:nvPr/>
        </p:nvSpPr>
        <p:spPr>
          <a:xfrm>
            <a:off x="2854694"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4ECE74FB-D63F-EFF5-AB03-03C8844FF637}"/>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D6FF4915-6300-A3A3-551E-A237EB2098CC}"/>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ZoneTexte 7">
            <a:extLst>
              <a:ext uri="{FF2B5EF4-FFF2-40B4-BE49-F238E27FC236}">
                <a16:creationId xmlns:a16="http://schemas.microsoft.com/office/drawing/2014/main" id="{DB56BDF7-41A0-CE97-8BDD-2C5A5236402E}"/>
              </a:ext>
            </a:extLst>
          </p:cNvPr>
          <p:cNvSpPr txBox="1"/>
          <p:nvPr/>
        </p:nvSpPr>
        <p:spPr>
          <a:xfrm>
            <a:off x="456656" y="982737"/>
            <a:ext cx="8317783" cy="4431983"/>
          </a:xfrm>
          <a:prstGeom prst="rect">
            <a:avLst/>
          </a:prstGeom>
          <a:noFill/>
        </p:spPr>
        <p:txBody>
          <a:bodyPr wrap="square" lIns="91440" tIns="45720" rIns="91440" bIns="45720" anchor="t">
            <a:spAutoFit/>
          </a:bodyPr>
          <a:lstStyle/>
          <a:p>
            <a:endParaRPr lang="fr-FR" sz="1200" b="1" u="sng" dirty="0">
              <a:solidFill>
                <a:srgbClr val="205B7B"/>
              </a:solidFill>
              <a:latin typeface="Omnes Regular Roman" charset="0"/>
            </a:endParaRPr>
          </a:p>
          <a:p>
            <a:pPr marL="171450" indent="-171450">
              <a:buFont typeface="Wingdings" panose="05000000000000000000" pitchFamily="2" charset="2"/>
              <a:buChar char="Ø"/>
            </a:pPr>
            <a:r>
              <a:rPr lang="nl-BE" b="1" dirty="0">
                <a:solidFill>
                  <a:srgbClr val="205B7B"/>
                </a:solidFill>
                <a:latin typeface="Omnes Regular Roman"/>
              </a:rPr>
              <a:t>Plan van inrichting van de bouwplaats </a:t>
            </a:r>
          </a:p>
          <a:p>
            <a:endParaRPr lang="fr-FR" sz="1200" dirty="0">
              <a:solidFill>
                <a:srgbClr val="205B7B"/>
              </a:solidFill>
              <a:latin typeface="+mj-lt"/>
              <a:ea typeface="Omnes Medium Roman" charset="0"/>
              <a:cs typeface="Omnes Medium Roman" charset="0"/>
            </a:endParaRPr>
          </a:p>
          <a:p>
            <a:pPr marL="171450" indent="-171450">
              <a:buFont typeface="Wingdings" panose="05000000000000000000" pitchFamily="2" charset="2"/>
              <a:buChar char="Ø"/>
            </a:pPr>
            <a:r>
              <a:rPr lang="nl-BE" b="1" dirty="0">
                <a:solidFill>
                  <a:srgbClr val="205B7B"/>
                </a:solidFill>
                <a:latin typeface="Omnes Regular Roman"/>
              </a:rPr>
              <a:t>Bijzonder Veiligheids- en Gezondheidsplan </a:t>
            </a:r>
          </a:p>
          <a:p>
            <a:r>
              <a:rPr lang="nl-BE" sz="1200" dirty="0">
                <a:latin typeface="+mj-lt"/>
                <a:cs typeface="Times New Roman"/>
              </a:rPr>
              <a:t>Voor te leggen aan BH en VGC</a:t>
            </a:r>
          </a:p>
          <a:p>
            <a:endParaRPr lang="fr-FR" sz="1200" b="1" u="sng" dirty="0">
              <a:solidFill>
                <a:srgbClr val="205B7B"/>
              </a:solidFill>
              <a:latin typeface="Omnes Regular Roman" charset="0"/>
            </a:endParaRPr>
          </a:p>
          <a:p>
            <a:pPr marL="171450" indent="-171450">
              <a:buFont typeface="Wingdings" panose="05000000000000000000" pitchFamily="2" charset="2"/>
              <a:buChar char="Ø"/>
            </a:pPr>
            <a:r>
              <a:rPr lang="nl-BE" b="1" dirty="0">
                <a:solidFill>
                  <a:srgbClr val="205B7B"/>
                </a:solidFill>
                <a:latin typeface="Omnes Regular Roman"/>
              </a:rPr>
              <a:t>Plaatsbeschrijvingen vóór de werken</a:t>
            </a:r>
          </a:p>
          <a:p>
            <a:r>
              <a:rPr lang="nl-BE" sz="1200" b="1" dirty="0">
                <a:solidFill>
                  <a:srgbClr val="00A4B5"/>
                </a:solidFill>
                <a:ea typeface="Omnes Regular Roman" charset="0"/>
                <a:cs typeface="Omnes Regular Roman" charset="0"/>
              </a:rPr>
              <a:t>Herinnering: </a:t>
            </a:r>
            <a:r>
              <a:rPr lang="nl-BE" sz="1200" dirty="0">
                <a:solidFill>
                  <a:srgbClr val="000000"/>
                </a:solidFill>
                <a:effectLst/>
                <a:ea typeface="Calibri"/>
                <a:cs typeface="Times New Roman"/>
              </a:rPr>
              <a:t>Art. 32:</a:t>
            </a:r>
          </a:p>
          <a:p>
            <a:pPr algn="just"/>
            <a:r>
              <a:rPr lang="nl-BE" sz="1200" dirty="0"/>
              <a:t>[…] moet de opdrachtnemer aan een onafhankelijke landmeter-expert een contradictoire plaatsbeschrijving vragen van de al dan niet aanpalende naburige eigendommen (toegangszones tot de bouwplaats, voetpaden, wegen, enz...) en van de niet in de werken opgenomen delen van het/de gebouw(en) die, zowel langs de binnen- als de buitenzijde, door de uitvoering van de werken beïnvloed zouden kunnen worden. Deze plaatsbeschrijvingen dienen een precieze tekstuele beschrijving en een visualisatie van de situatie aan de hand van foto's en/of video's te omvatten.</a:t>
            </a:r>
          </a:p>
          <a:p>
            <a:pPr algn="just"/>
            <a:endParaRPr lang="fr-BE" sz="1200" dirty="0"/>
          </a:p>
          <a:p>
            <a:r>
              <a:rPr lang="nl-BE" sz="1200" b="1" dirty="0">
                <a:solidFill>
                  <a:srgbClr val="00A4B5"/>
                </a:solidFill>
                <a:ea typeface="Omnes Regular Roman" charset="0"/>
                <a:cs typeface="Omnes Regular Roman" charset="0"/>
              </a:rPr>
              <a:t>(X) </a:t>
            </a:r>
            <a:r>
              <a:rPr lang="nl-BE" sz="1200" dirty="0">
                <a:ea typeface="Omnes Regular Roman" charset="0"/>
                <a:cs typeface="Omnes Regular Roman" charset="0"/>
              </a:rPr>
              <a:t>Bij een </a:t>
            </a:r>
            <a:r>
              <a:rPr lang="nl-BE" sz="1200" b="1" dirty="0">
                <a:ea typeface="Omnes Regular Roman" charset="0"/>
                <a:cs typeface="Omnes Regular Roman" charset="0"/>
              </a:rPr>
              <a:t>R</a:t>
            </a:r>
            <a:r>
              <a:rPr lang="nl-BE" sz="1200" dirty="0">
                <a:ea typeface="Omnes Regular Roman" charset="0"/>
                <a:cs typeface="Omnes Regular Roman" charset="0"/>
              </a:rPr>
              <a:t>enovatie in een </a:t>
            </a:r>
            <a:r>
              <a:rPr lang="nl-BE" sz="1200" b="1" dirty="0">
                <a:ea typeface="Omnes Regular Roman" charset="0"/>
                <a:cs typeface="Omnes Regular Roman" charset="0"/>
              </a:rPr>
              <a:t>B</a:t>
            </a:r>
            <a:r>
              <a:rPr lang="nl-BE" sz="1200" dirty="0">
                <a:ea typeface="Omnes Regular Roman" charset="0"/>
                <a:cs typeface="Omnes Regular Roman" charset="0"/>
              </a:rPr>
              <a:t>ewoonde </a:t>
            </a:r>
            <a:r>
              <a:rPr lang="nl-BE" sz="1200" b="1" dirty="0">
                <a:ea typeface="Omnes Regular Roman" charset="0"/>
                <a:cs typeface="Omnes Regular Roman" charset="0"/>
              </a:rPr>
              <a:t>O</a:t>
            </a:r>
            <a:r>
              <a:rPr lang="nl-BE" sz="1200" dirty="0">
                <a:ea typeface="Omnes Regular Roman" charset="0"/>
                <a:cs typeface="Omnes Regular Roman" charset="0"/>
              </a:rPr>
              <a:t>mgeving (RBO) : </a:t>
            </a:r>
          </a:p>
          <a:p>
            <a:r>
              <a:rPr lang="nl-BE" sz="1200" dirty="0">
                <a:solidFill>
                  <a:srgbClr val="00A4B5"/>
                </a:solidFill>
                <a:ea typeface="Omnes Regular Roman" charset="0"/>
                <a:cs typeface="Omnes Regular Roman" charset="0"/>
              </a:rPr>
              <a:t>Plaatsbeschrijving vóór de werken - In de woningen </a:t>
            </a:r>
          </a:p>
          <a:p>
            <a:endParaRPr lang="fr-FR" sz="1200" dirty="0">
              <a:solidFill>
                <a:srgbClr val="00A4B5"/>
              </a:solidFill>
              <a:ea typeface="Omnes Regular Roman" charset="0"/>
              <a:cs typeface="Omnes Regular Roman" charset="0"/>
            </a:endParaRPr>
          </a:p>
          <a:p>
            <a:r>
              <a:rPr lang="nl-BE" sz="1200" dirty="0">
                <a:ea typeface="Omnes Regular Roman" charset="0"/>
                <a:cs typeface="Omnes Regular Roman" charset="0"/>
              </a:rPr>
              <a:t>Afhankelijk van het type en de omvang van de geplande werken wordt aanbevolen om vóór de uitvoering van werken in de woningen een plaatsbeschrijving op te maken. </a:t>
            </a:r>
          </a:p>
          <a:p>
            <a:endParaRPr lang="fr-FR" sz="1200" dirty="0">
              <a:solidFill>
                <a:srgbClr val="00A4B5"/>
              </a:solidFill>
              <a:ea typeface="Omnes Regular Roman" charset="0"/>
              <a:cs typeface="Omnes Regular Roman" charset="0"/>
            </a:endParaRPr>
          </a:p>
          <a:p>
            <a:r>
              <a:rPr lang="nl-BE" sz="1200" dirty="0">
                <a:ea typeface="Omnes Regular Roman" charset="0"/>
                <a:cs typeface="Omnes Regular Roman" charset="0"/>
              </a:rPr>
              <a:t>Dit is ter bescherming tegen eventuele schade die kan worden veroorzaakt wanneer de verschillende onderaannemers hun werken uitvoeren.</a:t>
            </a:r>
            <a:r>
              <a:rPr lang="nl-BE" sz="1200" dirty="0">
                <a:solidFill>
                  <a:srgbClr val="00A4B5"/>
                </a:solidFill>
                <a:ea typeface="Omnes Regular Roman" charset="0"/>
                <a:cs typeface="Omnes Regular Roman" charset="0"/>
              </a:rPr>
              <a:t> </a:t>
            </a:r>
          </a:p>
        </p:txBody>
      </p:sp>
      <p:sp>
        <p:nvSpPr>
          <p:cNvPr id="7" name="Titre 1">
            <a:extLst>
              <a:ext uri="{FF2B5EF4-FFF2-40B4-BE49-F238E27FC236}">
                <a16:creationId xmlns:a16="http://schemas.microsoft.com/office/drawing/2014/main" id="{C79938FA-05EF-E535-04E8-36318B5126D6}"/>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Operationaliteit van de opdracht</a:t>
            </a:r>
          </a:p>
        </p:txBody>
      </p:sp>
    </p:spTree>
    <p:extLst>
      <p:ext uri="{BB962C8B-B14F-4D97-AF65-F5344CB8AC3E}">
        <p14:creationId xmlns:p14="http://schemas.microsoft.com/office/powerpoint/2010/main" val="2436009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BC40722-BB17-3822-5730-A832AC0886D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D3D691B6-47E2-0833-6D70-D137D9BAF6FE}"/>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F469FDD9-3826-FD70-CD99-CEAB7DDC9156}"/>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AANN</a:t>
            </a:r>
          </a:p>
        </p:txBody>
      </p:sp>
      <p:sp>
        <p:nvSpPr>
          <p:cNvPr id="5" name="ZoneTexte 4">
            <a:extLst>
              <a:ext uri="{FF2B5EF4-FFF2-40B4-BE49-F238E27FC236}">
                <a16:creationId xmlns:a16="http://schemas.microsoft.com/office/drawing/2014/main" id="{6685D89A-527B-F322-573E-F1758287EEA5}"/>
              </a:ext>
            </a:extLst>
          </p:cNvPr>
          <p:cNvSpPr txBox="1"/>
          <p:nvPr/>
        </p:nvSpPr>
        <p:spPr>
          <a:xfrm>
            <a:off x="4615548" y="6066854"/>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Andere</a:t>
            </a:r>
          </a:p>
        </p:txBody>
      </p:sp>
      <p:cxnSp>
        <p:nvCxnSpPr>
          <p:cNvPr id="6" name="Connecteur droit 5">
            <a:extLst>
              <a:ext uri="{FF2B5EF4-FFF2-40B4-BE49-F238E27FC236}">
                <a16:creationId xmlns:a16="http://schemas.microsoft.com/office/drawing/2014/main" id="{4A274D9A-D115-7288-2B9D-4B1BF1704640}"/>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7" name="ZoneTexte 6"/>
          <p:cNvSpPr txBox="1"/>
          <p:nvPr/>
        </p:nvSpPr>
        <p:spPr>
          <a:xfrm>
            <a:off x="763120" y="1194604"/>
            <a:ext cx="7704856" cy="5576976"/>
          </a:xfrm>
          <a:prstGeom prst="rect">
            <a:avLst/>
          </a:prstGeom>
          <a:noFill/>
        </p:spPr>
        <p:txBody>
          <a:bodyPr wrap="square" rtlCol="0">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Uitvoeringsplanning</a:t>
            </a:r>
          </a:p>
          <a:p>
            <a:pPr algn="just">
              <a:lnSpc>
                <a:spcPct val="115000"/>
              </a:lnSpc>
              <a:spcAft>
                <a:spcPts val="1000"/>
              </a:spcAft>
            </a:pPr>
            <a:r>
              <a:rPr lang="nl-BE" sz="1200" b="1" dirty="0">
                <a:solidFill>
                  <a:srgbClr val="00A4B5"/>
                </a:solidFill>
              </a:rPr>
              <a:t>Herinnering art. 79: </a:t>
            </a:r>
            <a:r>
              <a:rPr lang="nl-BE" sz="1200" dirty="0">
                <a:effectLst/>
                <a:ea typeface="Calibri" panose="020F0502020204030204" pitchFamily="34" charset="0"/>
                <a:cs typeface="Times New Roman" panose="02020603050405020304" pitchFamily="18" charset="0"/>
              </a:rPr>
              <a:t>Vóór de aanvang van de uitvoering bezorgt de opdrachtnemer een eerste gedetailleerde planning van de werken aan de ontwerper en aan de aanbesteder. Hierin wordt meer bepaald melding gemaakt van de </a:t>
            </a:r>
            <a:r>
              <a:rPr lang="nl-BE" sz="1200" dirty="0" err="1">
                <a:effectLst/>
                <a:ea typeface="Calibri" panose="020F0502020204030204" pitchFamily="34" charset="0"/>
                <a:cs typeface="Times New Roman" panose="02020603050405020304" pitchFamily="18" charset="0"/>
              </a:rPr>
              <a:t>vooropleveringsfase</a:t>
            </a:r>
            <a:r>
              <a:rPr lang="nl-BE" sz="1200" dirty="0">
                <a:effectLst/>
                <a:ea typeface="Calibri" panose="020F0502020204030204" pitchFamily="34" charset="0"/>
                <a:cs typeface="Times New Roman" panose="02020603050405020304" pitchFamily="18" charset="0"/>
              </a:rPr>
              <a:t> en de verplichtingen van een eventuele contractuele fasering. </a:t>
            </a:r>
            <a:r>
              <a:rPr lang="nl-BE" sz="1200" dirty="0"/>
              <a:t>In een gereviseerde versie worden de eventuele opmerkingen van de ontwerper en van de aanbesteder vermeld.</a:t>
            </a:r>
            <a:r>
              <a:rPr lang="nl-BE" sz="1200" dirty="0">
                <a:ea typeface="Calibri" panose="020F0502020204030204" pitchFamily="34" charset="0"/>
                <a:cs typeface="Times New Roman" panose="02020603050405020304" pitchFamily="18" charset="0"/>
              </a:rPr>
              <a:t> </a:t>
            </a:r>
            <a:r>
              <a:rPr lang="nl-BE" sz="1200" dirty="0"/>
              <a:t>Deze planning wordt </a:t>
            </a:r>
            <a:r>
              <a:rPr lang="nl-BE" sz="1200" b="1" u="sng" dirty="0">
                <a:ea typeface="Calibri" panose="020F0502020204030204" pitchFamily="34" charset="0"/>
                <a:cs typeface="Times New Roman" panose="02020603050405020304" pitchFamily="18" charset="0"/>
              </a:rPr>
              <a:t>maandelijks</a:t>
            </a:r>
            <a:r>
              <a:rPr lang="nl-BE" sz="1200" dirty="0"/>
              <a:t> bijgewerkt naargelang de vordering van de werken en de eventuele termijnverlengingen.</a:t>
            </a:r>
          </a:p>
          <a:p>
            <a:pPr algn="just">
              <a:lnSpc>
                <a:spcPct val="115000"/>
              </a:lnSpc>
              <a:spcAft>
                <a:spcPts val="1000"/>
              </a:spcAft>
            </a:pPr>
            <a:endParaRPr lang="fr-BE" sz="12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nl-BE" sz="1200" b="1" dirty="0">
                <a:solidFill>
                  <a:srgbClr val="00A4B5"/>
                </a:solidFill>
                <a:ea typeface="Omnes Regular Roman" charset="0"/>
                <a:cs typeface="Omnes Regular Roman" charset="0"/>
              </a:rPr>
              <a:t>(X) </a:t>
            </a:r>
            <a:r>
              <a:rPr lang="nl-BE" sz="1200" dirty="0">
                <a:ea typeface="Omnes Regular Roman" charset="0"/>
                <a:cs typeface="Omnes Regular Roman" charset="0"/>
              </a:rPr>
              <a:t>Bij een </a:t>
            </a:r>
            <a:r>
              <a:rPr lang="nl-BE" sz="1200" b="1" dirty="0">
                <a:ea typeface="Omnes Regular Roman" charset="0"/>
                <a:cs typeface="Omnes Regular Roman" charset="0"/>
              </a:rPr>
              <a:t>R</a:t>
            </a:r>
            <a:r>
              <a:rPr lang="nl-BE" sz="1200" dirty="0">
                <a:ea typeface="Omnes Regular Roman" charset="0"/>
                <a:cs typeface="Omnes Regular Roman" charset="0"/>
              </a:rPr>
              <a:t>enovatie in een </a:t>
            </a:r>
            <a:r>
              <a:rPr lang="nl-BE" sz="1200" b="1" dirty="0">
                <a:ea typeface="Omnes Regular Roman" charset="0"/>
                <a:cs typeface="Omnes Regular Roman" charset="0"/>
              </a:rPr>
              <a:t>B</a:t>
            </a:r>
            <a:r>
              <a:rPr lang="nl-BE" sz="1200" dirty="0">
                <a:ea typeface="Omnes Regular Roman" charset="0"/>
                <a:cs typeface="Omnes Regular Roman" charset="0"/>
              </a:rPr>
              <a:t>ewoonde </a:t>
            </a:r>
            <a:r>
              <a:rPr lang="nl-BE" sz="1200" b="1" dirty="0">
                <a:ea typeface="Omnes Regular Roman" charset="0"/>
                <a:cs typeface="Omnes Regular Roman" charset="0"/>
              </a:rPr>
              <a:t>O</a:t>
            </a:r>
            <a:r>
              <a:rPr lang="nl-BE" sz="1200" dirty="0">
                <a:ea typeface="Omnes Regular Roman" charset="0"/>
                <a:cs typeface="Omnes Regular Roman" charset="0"/>
              </a:rPr>
              <a:t>mgeving (RBO) : Algemene planning: </a:t>
            </a:r>
          </a:p>
          <a:p>
            <a:pPr marL="171450" indent="-171450" algn="just">
              <a:spcAft>
                <a:spcPts val="1000"/>
              </a:spcAft>
              <a:buFontTx/>
              <a:buChar char="-"/>
            </a:pPr>
            <a:r>
              <a:rPr lang="nl-BE" sz="1200" dirty="0">
                <a:cs typeface="Times New Roman" panose="02020603050405020304" pitchFamily="18" charset="0"/>
              </a:rPr>
              <a:t>Geplande fasering voor het verloop van de werf (+ asbestverwijdering indien van toepassing);  </a:t>
            </a:r>
          </a:p>
          <a:p>
            <a:pPr marL="171450" indent="-171450" algn="just">
              <a:spcAft>
                <a:spcPts val="1000"/>
              </a:spcAft>
              <a:buFontTx/>
              <a:buChar char="-"/>
            </a:pPr>
            <a:r>
              <a:rPr lang="nl-BE" sz="1200" dirty="0">
                <a:cs typeface="Times New Roman" panose="02020603050405020304" pitchFamily="18" charset="0"/>
              </a:rPr>
              <a:t>Ingebruikname (gedeeltelijk?) ; </a:t>
            </a:r>
          </a:p>
          <a:p>
            <a:pPr marL="171450" indent="-171450" algn="just">
              <a:spcAft>
                <a:spcPts val="1000"/>
              </a:spcAft>
              <a:buFontTx/>
              <a:buChar char="-"/>
            </a:pPr>
            <a:r>
              <a:rPr lang="nl-BE" sz="1200" dirty="0">
                <a:cs typeface="Times New Roman" panose="02020603050405020304" pitchFamily="18" charset="0"/>
              </a:rPr>
              <a:t>Voorlopige oplevering (gedeeltelijk?) ; </a:t>
            </a:r>
          </a:p>
          <a:p>
            <a:pPr algn="just">
              <a:spcAft>
                <a:spcPts val="1000"/>
              </a:spcAft>
            </a:pPr>
            <a:endParaRPr lang="fr-BE" sz="1200" dirty="0">
              <a:cs typeface="Times New Roman" panose="02020603050405020304" pitchFamily="18" charset="0"/>
            </a:endParaRPr>
          </a:p>
          <a:p>
            <a:pPr algn="just">
              <a:spcAft>
                <a:spcPts val="1000"/>
              </a:spcAft>
            </a:pPr>
            <a:r>
              <a:rPr lang="nl-BE" sz="1200" b="1" dirty="0">
                <a:solidFill>
                  <a:srgbClr val="00A4B5"/>
                </a:solidFill>
                <a:ea typeface="Omnes Regular Roman" charset="0"/>
                <a:cs typeface="Omnes Regular Roman" charset="0"/>
              </a:rPr>
              <a:t>(X) </a:t>
            </a:r>
            <a:r>
              <a:rPr lang="nl-BE" sz="1200" dirty="0">
                <a:ea typeface="Omnes Regular Roman" charset="0"/>
                <a:cs typeface="Omnes Regular Roman" charset="0"/>
              </a:rPr>
              <a:t>Bij een </a:t>
            </a:r>
            <a:r>
              <a:rPr lang="nl-BE" sz="1200" b="1" dirty="0">
                <a:ea typeface="Omnes Regular Roman" charset="0"/>
                <a:cs typeface="Omnes Regular Roman" charset="0"/>
              </a:rPr>
              <a:t>R</a:t>
            </a:r>
            <a:r>
              <a:rPr lang="nl-BE" sz="1200" dirty="0">
                <a:ea typeface="Omnes Regular Roman" charset="0"/>
                <a:cs typeface="Omnes Regular Roman" charset="0"/>
              </a:rPr>
              <a:t>enovatie in een </a:t>
            </a:r>
            <a:r>
              <a:rPr lang="nl-BE" sz="1200" b="1" dirty="0">
                <a:ea typeface="Omnes Regular Roman" charset="0"/>
                <a:cs typeface="Omnes Regular Roman" charset="0"/>
              </a:rPr>
              <a:t>B</a:t>
            </a:r>
            <a:r>
              <a:rPr lang="nl-BE" sz="1200" dirty="0">
                <a:ea typeface="Omnes Regular Roman" charset="0"/>
                <a:cs typeface="Omnes Regular Roman" charset="0"/>
              </a:rPr>
              <a:t>ewoonde </a:t>
            </a:r>
            <a:r>
              <a:rPr lang="nl-BE" sz="1200" b="1" dirty="0">
                <a:ea typeface="Omnes Regular Roman" charset="0"/>
                <a:cs typeface="Omnes Regular Roman" charset="0"/>
              </a:rPr>
              <a:t>O</a:t>
            </a:r>
            <a:r>
              <a:rPr lang="nl-BE" sz="1200" dirty="0">
                <a:ea typeface="Omnes Regular Roman" charset="0"/>
                <a:cs typeface="Omnes Regular Roman" charset="0"/>
              </a:rPr>
              <a:t>mgeving (RBO) : Microplanning </a:t>
            </a:r>
          </a:p>
          <a:p>
            <a:pPr marL="171450" indent="-171450" algn="just">
              <a:spcAft>
                <a:spcPts val="1000"/>
              </a:spcAft>
              <a:buFontTx/>
              <a:buChar char="-"/>
            </a:pPr>
            <a:r>
              <a:rPr lang="nl-BE" sz="1200" dirty="0">
                <a:ea typeface="Omnes Regular Roman" charset="0"/>
                <a:cs typeface="Omnes Regular Roman" charset="0"/>
              </a:rPr>
              <a:t>Gedetailleerde planning van de geplande werken in een woning; </a:t>
            </a:r>
          </a:p>
          <a:p>
            <a:pPr marL="171450" indent="-171450" algn="just">
              <a:spcAft>
                <a:spcPts val="1000"/>
              </a:spcAft>
              <a:buFontTx/>
              <a:buChar char="-"/>
            </a:pPr>
            <a:endParaRPr lang="fr-FR" sz="1200" dirty="0">
              <a:ea typeface="Omnes Regular Roman" charset="0"/>
              <a:cs typeface="Omnes Regular Roman" charset="0"/>
            </a:endParaRPr>
          </a:p>
          <a:p>
            <a:pPr algn="just">
              <a:lnSpc>
                <a:spcPct val="115000"/>
              </a:lnSpc>
              <a:spcAft>
                <a:spcPts val="1000"/>
              </a:spcAft>
            </a:pPr>
            <a:endParaRPr lang="fr-FR" sz="1100" dirty="0">
              <a:latin typeface="+mj-lt"/>
              <a:ea typeface="Omnes Regular Roman" charset="0"/>
              <a:cs typeface="Omnes Regular Roman" charset="0"/>
            </a:endParaRPr>
          </a:p>
          <a:p>
            <a:pPr marL="171450" indent="-171450" algn="just">
              <a:lnSpc>
                <a:spcPct val="115000"/>
              </a:lnSpc>
              <a:spcAft>
                <a:spcPts val="1000"/>
              </a:spcAft>
              <a:buFontTx/>
              <a:buChar char="-"/>
            </a:pPr>
            <a:endParaRPr lang="fr-FR" sz="1100" dirty="0">
              <a:latin typeface="+mj-lt"/>
              <a:ea typeface="Omnes Regular Roman" charset="0"/>
              <a:cs typeface="Omnes Regular Roman" charset="0"/>
            </a:endParaRPr>
          </a:p>
          <a:p>
            <a:pPr algn="just">
              <a:lnSpc>
                <a:spcPct val="115000"/>
              </a:lnSpc>
              <a:spcAft>
                <a:spcPts val="1000"/>
              </a:spcAft>
            </a:pPr>
            <a:endParaRPr lang="fr-FR" sz="1100" dirty="0">
              <a:latin typeface="+mj-lt"/>
              <a:ea typeface="Omnes Regular Roman" charset="0"/>
              <a:cs typeface="Omnes Regular Roman" charset="0"/>
            </a:endParaRPr>
          </a:p>
          <a:p>
            <a:pPr algn="just">
              <a:lnSpc>
                <a:spcPct val="115000"/>
              </a:lnSpc>
              <a:spcAft>
                <a:spcPts val="1000"/>
              </a:spcAft>
            </a:pPr>
            <a:endParaRPr lang="fr-FR" sz="1100" u="sng" dirty="0">
              <a:latin typeface="Century Gothic" panose="020B0502020202020204" pitchFamily="34" charset="0"/>
              <a:cs typeface="Times New Roman" panose="02020603050405020304" pitchFamily="18" charset="0"/>
            </a:endParaRPr>
          </a:p>
        </p:txBody>
      </p:sp>
      <p:sp>
        <p:nvSpPr>
          <p:cNvPr id="8" name="Titre 1">
            <a:extLst>
              <a:ext uri="{FF2B5EF4-FFF2-40B4-BE49-F238E27FC236}">
                <a16:creationId xmlns:a16="http://schemas.microsoft.com/office/drawing/2014/main" id="{1A9EC9C1-C828-F068-5A65-FF8305D60A50}"/>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Operationaliteit van de opdracht</a:t>
            </a:r>
          </a:p>
        </p:txBody>
      </p:sp>
    </p:spTree>
    <p:extLst>
      <p:ext uri="{BB962C8B-B14F-4D97-AF65-F5344CB8AC3E}">
        <p14:creationId xmlns:p14="http://schemas.microsoft.com/office/powerpoint/2010/main" val="1635648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BC40722-BB17-3822-5730-A832AC0886D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D3D691B6-47E2-0833-6D70-D137D9BAF6FE}"/>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F469FDD9-3826-FD70-CD99-CEAB7DDC9156}"/>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6685D89A-527B-F322-573E-F1758287EEA5}"/>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4A274D9A-D115-7288-2B9D-4B1BF1704640}"/>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7" name="ZoneTexte 6"/>
          <p:cNvSpPr txBox="1"/>
          <p:nvPr/>
        </p:nvSpPr>
        <p:spPr>
          <a:xfrm>
            <a:off x="763120" y="1319992"/>
            <a:ext cx="7704856" cy="3633880"/>
          </a:xfrm>
          <a:prstGeom prst="rect">
            <a:avLst/>
          </a:prstGeom>
          <a:noFill/>
        </p:spPr>
        <p:txBody>
          <a:bodyPr wrap="square" rtlCol="0">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(X) Facturatieplanning (boven 2M euro) </a:t>
            </a:r>
          </a:p>
          <a:p>
            <a:pPr algn="just">
              <a:spcAft>
                <a:spcPts val="1000"/>
              </a:spcAft>
            </a:pPr>
            <a:r>
              <a:rPr lang="nl-BE" sz="1200" b="1" dirty="0">
                <a:solidFill>
                  <a:srgbClr val="00A4B5"/>
                </a:solidFill>
              </a:rPr>
              <a:t>Herinnering art. 79: </a:t>
            </a:r>
            <a:r>
              <a:rPr lang="nl-BE" sz="1200" dirty="0">
                <a:effectLst/>
                <a:ea typeface="Calibri" panose="020F0502020204030204" pitchFamily="34" charset="0"/>
                <a:cs typeface="Times New Roman" panose="02020603050405020304" pitchFamily="18" charset="0"/>
              </a:rPr>
              <a:t>Vóór de aanvang van de uitvoering</a:t>
            </a:r>
          </a:p>
          <a:p>
            <a:pPr marL="171450" indent="-171450" algn="just">
              <a:spcAft>
                <a:spcPts val="1000"/>
              </a:spcAft>
              <a:buFontTx/>
              <a:buChar char="-"/>
            </a:pPr>
            <a:r>
              <a:rPr lang="nl-BE" sz="1200" i="1" dirty="0">
                <a:solidFill>
                  <a:srgbClr val="E5004D"/>
                </a:solidFill>
                <a:effectLst/>
                <a:ea typeface="Calibri" panose="020F0502020204030204" pitchFamily="34" charset="0"/>
                <a:cs typeface="Times New Roman" panose="02020603050405020304" pitchFamily="18" charset="0"/>
              </a:rPr>
              <a:t>Vóór de aanvang van de uitvoering bezorgt de opdrachtnemer de aanbesteder een eerste voorlopige planning van de facturaties die met de uitvoering verband houden;  </a:t>
            </a:r>
          </a:p>
          <a:p>
            <a:pPr marL="171450" indent="-171450" algn="just">
              <a:spcAft>
                <a:spcPts val="1000"/>
              </a:spcAft>
              <a:buFontTx/>
              <a:buChar char="-"/>
            </a:pPr>
            <a:r>
              <a:rPr lang="nl-BE" sz="1200" i="1" dirty="0">
                <a:solidFill>
                  <a:srgbClr val="E5004D"/>
                </a:solidFill>
                <a:effectLst/>
                <a:ea typeface="Calibri" panose="020F0502020204030204" pitchFamily="34" charset="0"/>
                <a:cs typeface="Times New Roman" panose="02020603050405020304" pitchFamily="18" charset="0"/>
              </a:rPr>
              <a:t>De planning moet realistisch zijn en de aanbesteder in staat stellen in de uitgaven te voorzien. </a:t>
            </a:r>
          </a:p>
          <a:p>
            <a:pPr algn="just">
              <a:spcAft>
                <a:spcPts val="1000"/>
              </a:spcAft>
            </a:pPr>
            <a:endParaRPr lang="fr-FR" sz="1200" dirty="0">
              <a:effectLst/>
              <a:ea typeface="Calibri" panose="020F0502020204030204" pitchFamily="34" charset="0"/>
              <a:cs typeface="Times New Roman" panose="02020603050405020304" pitchFamily="18" charset="0"/>
            </a:endParaRPr>
          </a:p>
          <a:p>
            <a:pPr algn="just">
              <a:spcAft>
                <a:spcPts val="1000"/>
              </a:spcAft>
            </a:pPr>
            <a:r>
              <a:rPr lang="nl-BE" sz="1200" dirty="0">
                <a:effectLst/>
                <a:ea typeface="Calibri" panose="020F0502020204030204" pitchFamily="34" charset="0"/>
                <a:cs typeface="Times New Roman" panose="02020603050405020304" pitchFamily="18" charset="0"/>
              </a:rPr>
              <a:t> Beide planningen worden maandelijks bijgewerkt naargelang van de vordering van de werken, de vastgestelde uitvoeringstermijnen en de eventuele termijnverlengingen. </a:t>
            </a:r>
            <a:r>
              <a:rPr lang="nl-BE" sz="1200" b="1" i="1" u="sng" dirty="0">
                <a:solidFill>
                  <a:srgbClr val="E5004D"/>
                </a:solidFill>
                <a:effectLst/>
                <a:ea typeface="Calibri" panose="020F0502020204030204" pitchFamily="34" charset="0"/>
                <a:cs typeface="Times New Roman" panose="02020603050405020304" pitchFamily="18" charset="0"/>
              </a:rPr>
              <a:t>(</a:t>
            </a:r>
            <a:r>
              <a:rPr lang="nl-BE" sz="1200" b="1" i="1" dirty="0">
                <a:solidFill>
                  <a:srgbClr val="E5004D"/>
                </a:solidFill>
                <a:effectLst/>
                <a:ea typeface="Calibri" panose="020F0502020204030204" pitchFamily="34" charset="0"/>
                <a:cs typeface="Times New Roman" panose="02020603050405020304" pitchFamily="18" charset="0"/>
              </a:rPr>
              <a:t>x) </a:t>
            </a:r>
            <a:r>
              <a:rPr lang="nl-BE" sz="1200" i="1" dirty="0">
                <a:solidFill>
                  <a:srgbClr val="E5004D"/>
                </a:solidFill>
                <a:effectLst/>
                <a:ea typeface="Calibri" panose="020F0502020204030204" pitchFamily="34" charset="0"/>
                <a:cs typeface="Times New Roman" panose="02020603050405020304" pitchFamily="18" charset="0"/>
              </a:rPr>
              <a:t>Er moet rekening worden gehouden met de eventuele verrekeningen bij de updating van de facturatieplanning.</a:t>
            </a:r>
          </a:p>
          <a:p>
            <a:pPr algn="just">
              <a:lnSpc>
                <a:spcPct val="115000"/>
              </a:lnSpc>
              <a:spcAft>
                <a:spcPts val="1000"/>
              </a:spcAft>
            </a:pPr>
            <a:endParaRPr lang="fr-FR" sz="1100" dirty="0">
              <a:latin typeface="+mj-lt"/>
              <a:ea typeface="Omnes Regular Roman" charset="0"/>
              <a:cs typeface="Omnes Regular Roman" charset="0"/>
            </a:endParaRPr>
          </a:p>
          <a:p>
            <a:pPr marL="171450" indent="-171450" algn="just">
              <a:lnSpc>
                <a:spcPct val="115000"/>
              </a:lnSpc>
              <a:spcAft>
                <a:spcPts val="1000"/>
              </a:spcAft>
              <a:buFontTx/>
              <a:buChar char="-"/>
            </a:pPr>
            <a:endParaRPr lang="fr-FR" sz="1100" dirty="0">
              <a:latin typeface="+mj-lt"/>
              <a:ea typeface="Omnes Regular Roman" charset="0"/>
              <a:cs typeface="Omnes Regular Roman" charset="0"/>
            </a:endParaRPr>
          </a:p>
          <a:p>
            <a:pPr algn="just">
              <a:lnSpc>
                <a:spcPct val="115000"/>
              </a:lnSpc>
              <a:spcAft>
                <a:spcPts val="1000"/>
              </a:spcAft>
            </a:pPr>
            <a:endParaRPr lang="fr-FR" sz="1100" dirty="0">
              <a:latin typeface="+mj-lt"/>
              <a:ea typeface="Omnes Regular Roman" charset="0"/>
              <a:cs typeface="Omnes Regular Roman" charset="0"/>
            </a:endParaRPr>
          </a:p>
          <a:p>
            <a:pPr algn="just">
              <a:lnSpc>
                <a:spcPct val="115000"/>
              </a:lnSpc>
              <a:spcAft>
                <a:spcPts val="1000"/>
              </a:spcAft>
            </a:pPr>
            <a:endParaRPr lang="fr-FR" sz="1100" u="sng" dirty="0">
              <a:latin typeface="Century Gothic" panose="020B0502020202020204" pitchFamily="34" charset="0"/>
              <a:cs typeface="Times New Roman" panose="02020603050405020304" pitchFamily="18" charset="0"/>
            </a:endParaRPr>
          </a:p>
        </p:txBody>
      </p:sp>
      <p:sp>
        <p:nvSpPr>
          <p:cNvPr id="8" name="Titre 1">
            <a:extLst>
              <a:ext uri="{FF2B5EF4-FFF2-40B4-BE49-F238E27FC236}">
                <a16:creationId xmlns:a16="http://schemas.microsoft.com/office/drawing/2014/main" id="{F00FB1FF-3D74-7859-D8A6-4941D5A733D4}"/>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Operationaliteit van de opdracht</a:t>
            </a:r>
          </a:p>
        </p:txBody>
      </p:sp>
    </p:spTree>
    <p:extLst>
      <p:ext uri="{BB962C8B-B14F-4D97-AF65-F5344CB8AC3E}">
        <p14:creationId xmlns:p14="http://schemas.microsoft.com/office/powerpoint/2010/main" val="332498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E03F36-331F-4D0C-B5FA-8F4257B5F491}"/>
              </a:ext>
            </a:extLst>
          </p:cNvPr>
          <p:cNvSpPr>
            <a:spLocks noGrp="1"/>
          </p:cNvSpPr>
          <p:nvPr>
            <p:ph type="title"/>
          </p:nvPr>
        </p:nvSpPr>
        <p:spPr>
          <a:xfrm>
            <a:off x="971600" y="223060"/>
            <a:ext cx="6995120" cy="971544"/>
          </a:xfrm>
        </p:spPr>
        <p:txBody>
          <a:bodyPr>
            <a:normAutofit/>
          </a:bodyPr>
          <a:lstStyle/>
          <a:p>
            <a:r>
              <a:rPr lang="nl-BE" sz="3600" u="sng">
                <a:solidFill>
                  <a:srgbClr val="00A4B5"/>
                </a:solidFill>
                <a:latin typeface="Omnes Semibold Roman" charset="0"/>
              </a:rPr>
              <a:t>Agenda</a:t>
            </a:r>
          </a:p>
        </p:txBody>
      </p:sp>
      <p:pic>
        <p:nvPicPr>
          <p:cNvPr id="4" name="Image 3">
            <a:extLst>
              <a:ext uri="{FF2B5EF4-FFF2-40B4-BE49-F238E27FC236}">
                <a16:creationId xmlns:a16="http://schemas.microsoft.com/office/drawing/2014/main" id="{C5E53B16-E0CA-F57F-006C-CCC9D4805BB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5" name="ZoneTexte 4">
            <a:extLst>
              <a:ext uri="{FF2B5EF4-FFF2-40B4-BE49-F238E27FC236}">
                <a16:creationId xmlns:a16="http://schemas.microsoft.com/office/drawing/2014/main" id="{16D086FA-AB64-69B5-EF21-D9DA710DAB45}"/>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7" name="ZoneTexte 6">
            <a:extLst>
              <a:ext uri="{FF2B5EF4-FFF2-40B4-BE49-F238E27FC236}">
                <a16:creationId xmlns:a16="http://schemas.microsoft.com/office/drawing/2014/main" id="{CD55487A-A53B-6683-75E8-1D2CF0F9C305}"/>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8" name="ZoneTexte 7">
            <a:extLst>
              <a:ext uri="{FF2B5EF4-FFF2-40B4-BE49-F238E27FC236}">
                <a16:creationId xmlns:a16="http://schemas.microsoft.com/office/drawing/2014/main" id="{1AF38702-6D91-3F78-B88B-7F69ACB2893F}"/>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a:t>
            </a:r>
          </a:p>
          <a:p>
            <a:pPr algn="ctr"/>
            <a:r>
              <a:rPr lang="nl-BE" sz="1800" dirty="0"/>
              <a:t>logo </a:t>
            </a:r>
          </a:p>
          <a:p>
            <a:pPr algn="ctr"/>
            <a:endParaRPr lang="nl-BE" sz="1800" dirty="0"/>
          </a:p>
        </p:txBody>
      </p:sp>
      <p:cxnSp>
        <p:nvCxnSpPr>
          <p:cNvPr id="9" name="Connecteur droit 8">
            <a:extLst>
              <a:ext uri="{FF2B5EF4-FFF2-40B4-BE49-F238E27FC236}">
                <a16:creationId xmlns:a16="http://schemas.microsoft.com/office/drawing/2014/main" id="{AB9DBE89-F132-FED7-B032-E8C9BAF43DB5}"/>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11" name="ZoneTexte 10">
            <a:extLst>
              <a:ext uri="{FF2B5EF4-FFF2-40B4-BE49-F238E27FC236}">
                <a16:creationId xmlns:a16="http://schemas.microsoft.com/office/drawing/2014/main" id="{08A47A9B-C05E-2C4D-B69A-088792E42391}"/>
              </a:ext>
            </a:extLst>
          </p:cNvPr>
          <p:cNvSpPr txBox="1"/>
          <p:nvPr/>
        </p:nvSpPr>
        <p:spPr>
          <a:xfrm>
            <a:off x="705028" y="1458721"/>
            <a:ext cx="3866972" cy="4339650"/>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nl-BE" sz="1200" b="1">
                <a:solidFill>
                  <a:srgbClr val="00A4B5"/>
                </a:solidFill>
                <a:latin typeface="Omnes Regular Roman"/>
              </a:rPr>
              <a:t>(X) </a:t>
            </a:r>
            <a:r>
              <a:rPr lang="nl-BE" sz="1200" b="1">
                <a:solidFill>
                  <a:srgbClr val="205B7B"/>
                </a:solidFill>
                <a:latin typeface="Omnes Regular Roman"/>
              </a:rPr>
              <a:t>Renovatie in een Bewoonde Omgeving :</a:t>
            </a:r>
          </a:p>
          <a:p>
            <a:pPr marL="742950" lvl="1" indent="-285750">
              <a:buFontTx/>
              <a:buChar char="-"/>
            </a:pPr>
            <a:r>
              <a:rPr lang="nl-BE" sz="1200">
                <a:solidFill>
                  <a:srgbClr val="205B7B"/>
                </a:solidFill>
                <a:latin typeface="Omnes Regular Roman"/>
              </a:rPr>
              <a:t>Algemene richtlijn;</a:t>
            </a:r>
          </a:p>
          <a:p>
            <a:pPr marL="742950" lvl="1" indent="-285750">
              <a:buFontTx/>
              <a:buChar char="-"/>
            </a:pPr>
            <a:r>
              <a:rPr lang="nl-BE" sz="1200">
                <a:solidFill>
                  <a:srgbClr val="205B7B"/>
                </a:solidFill>
                <a:latin typeface="+mj-lt"/>
              </a:rPr>
              <a:t>Bijlage III.11 Charter voor interventies door aannemers (lezing &amp; symbolische ondertekening) ;</a:t>
            </a:r>
          </a:p>
          <a:p>
            <a:pPr marL="742950" lvl="1" indent="-285750">
              <a:buFontTx/>
              <a:buChar char="-"/>
            </a:pPr>
            <a:r>
              <a:rPr lang="nl-BE" sz="1200">
                <a:solidFill>
                  <a:srgbClr val="205B7B"/>
                </a:solidFill>
                <a:latin typeface="+mj-lt"/>
              </a:rPr>
              <a:t>Bijlage III.10 Beheer van werken in een Bewoonde Omgeving; </a:t>
            </a:r>
          </a:p>
          <a:p>
            <a:pPr marL="742950" lvl="1" indent="-285750">
              <a:buFontTx/>
              <a:buChar char="-"/>
            </a:pPr>
            <a:r>
              <a:rPr lang="nl-BE" sz="1200">
                <a:solidFill>
                  <a:srgbClr val="205B7B"/>
                </a:solidFill>
                <a:latin typeface="+mj-lt"/>
              </a:rPr>
              <a:t>Bijlage III.12 – Beschrijving van de rollen ; </a:t>
            </a:r>
          </a:p>
          <a:p>
            <a:pPr marL="742950" lvl="1" indent="-285750">
              <a:buFontTx/>
              <a:buChar char="-"/>
            </a:pPr>
            <a:r>
              <a:rPr lang="nl-BE" sz="1200">
                <a:solidFill>
                  <a:srgbClr val="205B7B"/>
                </a:solidFill>
                <a:latin typeface="+mj-lt"/>
              </a:rPr>
              <a:t>Methodologische nota voor het uitvoeren van de werken (indien gevraagd bij de opdracht); </a:t>
            </a:r>
          </a:p>
          <a:p>
            <a:pPr marL="742950" lvl="1" indent="-285750">
              <a:buFontTx/>
              <a:buChar char="-"/>
            </a:pPr>
            <a:r>
              <a:rPr lang="nl-BE" sz="1200">
                <a:solidFill>
                  <a:srgbClr val="205B7B"/>
                </a:solidFill>
                <a:latin typeface="Omnes Regular Roman"/>
              </a:rPr>
              <a:t>Bijlage 9 en 9bis « AVG-clausules»;</a:t>
            </a:r>
          </a:p>
          <a:p>
            <a:pPr lvl="1"/>
            <a:r>
              <a:rPr lang="nl-BE" sz="1200">
                <a:solidFill>
                  <a:srgbClr val="205B7B"/>
                </a:solidFill>
                <a:latin typeface="Omnes Regular Roman"/>
              </a:rPr>
              <a:t> </a:t>
            </a:r>
          </a:p>
          <a:p>
            <a:pPr marL="285750" indent="-285750">
              <a:buFont typeface="Wingdings" panose="05000000000000000000" pitchFamily="2" charset="2"/>
              <a:buChar char="§"/>
            </a:pPr>
            <a:r>
              <a:rPr lang="nl-BE" sz="1200">
                <a:solidFill>
                  <a:srgbClr val="205B7B"/>
                </a:solidFill>
                <a:latin typeface="Omnes Regular Roman"/>
              </a:rPr>
              <a:t>Organisatie van het </a:t>
            </a:r>
            <a:r>
              <a:rPr lang="nl-BE" sz="1200" b="1">
                <a:solidFill>
                  <a:srgbClr val="205B7B"/>
                </a:solidFill>
                <a:latin typeface="Omnes Regular Roman"/>
              </a:rPr>
              <a:t>courante werfbeheer</a:t>
            </a:r>
            <a:r>
              <a:rPr lang="nl-BE" sz="1200">
                <a:solidFill>
                  <a:srgbClr val="205B7B"/>
                </a:solidFill>
                <a:latin typeface="Omnes Regular Roman"/>
              </a:rPr>
              <a:t>;</a:t>
            </a:r>
          </a:p>
          <a:p>
            <a:pPr lvl="1"/>
            <a:endParaRPr lang="fr-BE" sz="1200" dirty="0">
              <a:solidFill>
                <a:srgbClr val="205B7B"/>
              </a:solidFill>
              <a:latin typeface="Omnes Regular Roman" charset="0"/>
            </a:endParaRPr>
          </a:p>
          <a:p>
            <a:pPr marL="285750" indent="-285750">
              <a:buFont typeface="Wingdings" panose="05000000000000000000" pitchFamily="2" charset="2"/>
              <a:buChar char="§"/>
            </a:pPr>
            <a:r>
              <a:rPr lang="nl-BE" sz="1200" b="1">
                <a:solidFill>
                  <a:srgbClr val="205B7B"/>
                </a:solidFill>
                <a:latin typeface="Omnes Regular Roman"/>
              </a:rPr>
              <a:t>Administratief</a:t>
            </a:r>
            <a:r>
              <a:rPr lang="nl-BE" sz="1200">
                <a:solidFill>
                  <a:srgbClr val="205B7B"/>
                </a:solidFill>
                <a:latin typeface="Omnes Regular Roman"/>
              </a:rPr>
              <a:t>: </a:t>
            </a:r>
          </a:p>
          <a:p>
            <a:pPr marL="742950" lvl="1" indent="-285750">
              <a:buFontTx/>
              <a:buChar char="-"/>
            </a:pPr>
            <a:r>
              <a:rPr lang="nl-BE" sz="1200">
                <a:solidFill>
                  <a:srgbClr val="205B7B"/>
                </a:solidFill>
                <a:latin typeface="Omnes Regular Roman"/>
              </a:rPr>
              <a:t>Borgtocht; </a:t>
            </a:r>
          </a:p>
          <a:p>
            <a:pPr marL="742950" lvl="1" indent="-285750">
              <a:buFontTx/>
              <a:buChar char="-"/>
            </a:pPr>
            <a:r>
              <a:rPr lang="nl-BE" sz="1200">
                <a:solidFill>
                  <a:srgbClr val="205B7B"/>
                </a:solidFill>
                <a:latin typeface="Omnes Regular Roman"/>
              </a:rPr>
              <a:t>Verzekering; </a:t>
            </a:r>
          </a:p>
          <a:p>
            <a:pPr marL="742950" lvl="1" indent="-285750">
              <a:buFontTx/>
              <a:buChar char="-"/>
            </a:pPr>
            <a:r>
              <a:rPr lang="nl-BE" sz="1200">
                <a:solidFill>
                  <a:srgbClr val="205B7B"/>
                </a:solidFill>
                <a:latin typeface="Omnes Regular Roman"/>
              </a:rPr>
              <a:t>Lijst met onderaannemers;</a:t>
            </a:r>
          </a:p>
          <a:p>
            <a:pPr marL="742950" lvl="1" indent="-285750">
              <a:buFontTx/>
              <a:buChar char="-"/>
            </a:pPr>
            <a:r>
              <a:rPr lang="nl-BE" sz="1200">
                <a:solidFill>
                  <a:srgbClr val="205B7B"/>
                </a:solidFill>
                <a:latin typeface="Omnes Regular Roman"/>
              </a:rPr>
              <a:t>Dagboek van de werken; </a:t>
            </a:r>
          </a:p>
          <a:p>
            <a:pPr marL="742950" lvl="1" indent="-285750">
              <a:buFontTx/>
              <a:buChar char="-"/>
            </a:pPr>
            <a:r>
              <a:rPr lang="nl-BE" sz="1200">
                <a:solidFill>
                  <a:srgbClr val="205B7B"/>
                </a:solidFill>
                <a:latin typeface="Omnes Regular Roman"/>
              </a:rPr>
              <a:t>Toelichting bij voorschotten; </a:t>
            </a:r>
          </a:p>
          <a:p>
            <a:pPr marL="742950" lvl="1" indent="-285750">
              <a:buFontTx/>
              <a:buChar char="-"/>
            </a:pPr>
            <a:r>
              <a:rPr lang="nl-BE" sz="1200">
                <a:solidFill>
                  <a:srgbClr val="205B7B"/>
                </a:solidFill>
                <a:latin typeface="Omnes Regular Roman"/>
              </a:rPr>
              <a:t>Vorderingsstaten; </a:t>
            </a:r>
          </a:p>
          <a:p>
            <a:pPr marL="742950" lvl="1" indent="-285750">
              <a:buFontTx/>
              <a:buChar char="-"/>
            </a:pPr>
            <a:r>
              <a:rPr lang="nl-BE" sz="1200">
                <a:solidFill>
                  <a:srgbClr val="205B7B"/>
                </a:solidFill>
                <a:latin typeface="Omnes Regular Roman"/>
              </a:rPr>
              <a:t>Voorstel opstellen voor goedkeuring Technische fiches (TF’s) en verrekeningen (DV’s);</a:t>
            </a:r>
          </a:p>
          <a:p>
            <a:pPr marL="742950" lvl="1" indent="-285750">
              <a:buFontTx/>
              <a:buChar char="-"/>
            </a:pPr>
            <a:endParaRPr lang="fr-BE" sz="1200" dirty="0">
              <a:solidFill>
                <a:srgbClr val="205B7B"/>
              </a:solidFill>
              <a:latin typeface="Omnes Regular Roman" charset="0"/>
            </a:endParaRPr>
          </a:p>
        </p:txBody>
      </p:sp>
      <p:sp>
        <p:nvSpPr>
          <p:cNvPr id="14" name="ZoneTexte 13">
            <a:extLst>
              <a:ext uri="{FF2B5EF4-FFF2-40B4-BE49-F238E27FC236}">
                <a16:creationId xmlns:a16="http://schemas.microsoft.com/office/drawing/2014/main" id="{9D7830F4-DB85-4DA7-B326-18013134CDCE}"/>
              </a:ext>
            </a:extLst>
          </p:cNvPr>
          <p:cNvSpPr txBox="1"/>
          <p:nvPr/>
        </p:nvSpPr>
        <p:spPr>
          <a:xfrm>
            <a:off x="4972212" y="1457890"/>
            <a:ext cx="3714588" cy="323165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
            </a:pPr>
            <a:r>
              <a:rPr lang="nl-BE" sz="1200" b="1" dirty="0">
                <a:solidFill>
                  <a:srgbClr val="205B7B"/>
                </a:solidFill>
                <a:latin typeface="Omnes Regular Roman"/>
              </a:rPr>
              <a:t>Administratief</a:t>
            </a:r>
            <a:r>
              <a:rPr lang="nl-BE" sz="1200" dirty="0">
                <a:solidFill>
                  <a:srgbClr val="205B7B"/>
                </a:solidFill>
                <a:latin typeface="Omnes Regular Roman"/>
              </a:rPr>
              <a:t> (vervolg): </a:t>
            </a:r>
          </a:p>
          <a:p>
            <a:pPr marL="742950" lvl="1" indent="-285750">
              <a:buFontTx/>
              <a:buChar char="-"/>
            </a:pPr>
            <a:r>
              <a:rPr lang="nl-BE" sz="1200" dirty="0">
                <a:solidFill>
                  <a:srgbClr val="205B7B"/>
                </a:solidFill>
                <a:latin typeface="Omnes Regular Roman"/>
              </a:rPr>
              <a:t>Werken aan wegen en nutsleidingen; </a:t>
            </a:r>
          </a:p>
          <a:p>
            <a:pPr marL="742950" lvl="1" indent="-285750">
              <a:buFontTx/>
              <a:buChar char="-"/>
            </a:pPr>
            <a:r>
              <a:rPr lang="nl-BE" sz="1200" dirty="0">
                <a:solidFill>
                  <a:srgbClr val="205B7B"/>
                </a:solidFill>
                <a:latin typeface="Omnes Regular Roman"/>
              </a:rPr>
              <a:t>Werfbord; </a:t>
            </a:r>
          </a:p>
          <a:p>
            <a:pPr marL="742950" lvl="1" indent="-285750">
              <a:buFontTx/>
              <a:buChar char="-"/>
            </a:pPr>
            <a:r>
              <a:rPr lang="nl-BE" sz="1200" dirty="0">
                <a:solidFill>
                  <a:srgbClr val="205B7B"/>
                </a:solidFill>
                <a:latin typeface="Omnes Regular Roman"/>
              </a:rPr>
              <a:t>Sociale clausules (flexibel?) ;</a:t>
            </a:r>
          </a:p>
          <a:p>
            <a:pPr marL="742950" lvl="1" indent="-285750">
              <a:buFontTx/>
              <a:buChar char="-"/>
            </a:pPr>
            <a:r>
              <a:rPr lang="nl-BE" sz="1200" dirty="0">
                <a:solidFill>
                  <a:srgbClr val="205B7B"/>
                </a:solidFill>
                <a:latin typeface="Omnes Regular Roman"/>
              </a:rPr>
              <a:t>Asbestverwijderingsprocedures;</a:t>
            </a:r>
          </a:p>
          <a:p>
            <a:pPr marL="742950" lvl="1" indent="-285750">
              <a:buFontTx/>
              <a:buChar char="-"/>
            </a:pPr>
            <a:r>
              <a:rPr lang="nl-BE" sz="1200" dirty="0">
                <a:solidFill>
                  <a:srgbClr val="205B7B"/>
                </a:solidFill>
                <a:latin typeface="Omnes Regular Roman"/>
              </a:rPr>
              <a:t>Uitvoeringsdossier;</a:t>
            </a:r>
          </a:p>
          <a:p>
            <a:pPr marL="285750" indent="-285750">
              <a:buFont typeface="Wingdings" panose="05000000000000000000" pitchFamily="2" charset="2"/>
              <a:buChar char="§"/>
            </a:pPr>
            <a:endParaRPr lang="fr-BE" sz="1200" b="1" dirty="0">
              <a:solidFill>
                <a:srgbClr val="205B7B"/>
              </a:solidFill>
              <a:latin typeface="Omnes Regular Roman" charset="0"/>
            </a:endParaRPr>
          </a:p>
          <a:p>
            <a:pPr marL="285750" indent="-285750">
              <a:buFont typeface="Wingdings" panose="05000000000000000000" pitchFamily="2" charset="2"/>
              <a:buChar char="§"/>
            </a:pPr>
            <a:r>
              <a:rPr lang="nl-BE" sz="1200" b="1" dirty="0" err="1">
                <a:solidFill>
                  <a:srgbClr val="205B7B"/>
                </a:solidFill>
                <a:latin typeface="Omnes Regular Roman"/>
              </a:rPr>
              <a:t>Operationaliteit</a:t>
            </a:r>
            <a:r>
              <a:rPr lang="nl-BE" sz="1200" b="1" dirty="0">
                <a:solidFill>
                  <a:srgbClr val="205B7B"/>
                </a:solidFill>
                <a:latin typeface="Omnes Regular Roman"/>
              </a:rPr>
              <a:t> van de werf: </a:t>
            </a:r>
          </a:p>
          <a:p>
            <a:pPr marL="742950" lvl="1" indent="-285750">
              <a:buFontTx/>
              <a:buChar char="-"/>
            </a:pPr>
            <a:r>
              <a:rPr lang="nl-BE" sz="1200" dirty="0">
                <a:solidFill>
                  <a:srgbClr val="205B7B"/>
                </a:solidFill>
                <a:latin typeface="Omnes Regular Roman"/>
              </a:rPr>
              <a:t>Plan van inrichting van de bouwplaats; </a:t>
            </a:r>
          </a:p>
          <a:p>
            <a:pPr marL="742950" lvl="1" indent="-285750">
              <a:buFontTx/>
              <a:buChar char="-"/>
            </a:pPr>
            <a:r>
              <a:rPr lang="nl-BE" sz="1200" dirty="0">
                <a:solidFill>
                  <a:srgbClr val="205B7B"/>
                </a:solidFill>
                <a:latin typeface="Omnes Regular Roman"/>
              </a:rPr>
              <a:t>AVGP; </a:t>
            </a:r>
          </a:p>
          <a:p>
            <a:pPr marL="742950" lvl="1" indent="-285750">
              <a:buFontTx/>
              <a:buChar char="-"/>
            </a:pPr>
            <a:r>
              <a:rPr lang="nl-BE" sz="1200" dirty="0">
                <a:solidFill>
                  <a:srgbClr val="205B7B"/>
                </a:solidFill>
                <a:latin typeface="Omnes Regular Roman"/>
              </a:rPr>
              <a:t>Plaatsbeschrijvingen vóór de werken;</a:t>
            </a:r>
          </a:p>
          <a:p>
            <a:pPr marL="742950" lvl="1" indent="-285750">
              <a:buFontTx/>
              <a:buChar char="-"/>
            </a:pPr>
            <a:r>
              <a:rPr lang="nl-BE" sz="1200" dirty="0">
                <a:solidFill>
                  <a:srgbClr val="205B7B"/>
                </a:solidFill>
                <a:latin typeface="Omnes Regular Roman"/>
              </a:rPr>
              <a:t>Uitvoeringsplanning;</a:t>
            </a:r>
          </a:p>
          <a:p>
            <a:pPr marL="742950" lvl="1" indent="-285750">
              <a:buFontTx/>
              <a:buChar char="-"/>
            </a:pPr>
            <a:r>
              <a:rPr lang="nl-BE" sz="1200" b="1" dirty="0">
                <a:solidFill>
                  <a:srgbClr val="00A4B5"/>
                </a:solidFill>
                <a:latin typeface="+mj-lt"/>
                <a:ea typeface="Omnes Regular Roman" charset="0"/>
                <a:cs typeface="Omnes Regular Roman" charset="0"/>
              </a:rPr>
              <a:t>(X) </a:t>
            </a:r>
            <a:r>
              <a:rPr lang="nl-BE" sz="1200" dirty="0">
                <a:solidFill>
                  <a:srgbClr val="205B7B"/>
                </a:solidFill>
                <a:latin typeface="Omnes Regular Roman"/>
                <a:ea typeface="Omnes Regular Roman" charset="0"/>
                <a:cs typeface="Omnes Regular Roman" charset="0"/>
              </a:rPr>
              <a:t>Microplanning in een typewoning; </a:t>
            </a:r>
          </a:p>
          <a:p>
            <a:pPr marL="742950" lvl="1" indent="-285750">
              <a:buFontTx/>
              <a:buChar char="-"/>
            </a:pPr>
            <a:r>
              <a:rPr lang="nl-BE" sz="1200" b="1" dirty="0">
                <a:solidFill>
                  <a:srgbClr val="00A4B5"/>
                </a:solidFill>
                <a:latin typeface="+mj-lt"/>
                <a:ea typeface="Omnes Regular Roman" charset="0"/>
                <a:cs typeface="Omnes Regular Roman" charset="0"/>
              </a:rPr>
              <a:t>(X) </a:t>
            </a:r>
            <a:r>
              <a:rPr lang="nl-BE" sz="1200" dirty="0">
                <a:solidFill>
                  <a:srgbClr val="205B7B"/>
                </a:solidFill>
                <a:latin typeface="Omnes Regular Roman"/>
                <a:ea typeface="Omnes Regular Roman" charset="0"/>
                <a:cs typeface="Omnes Regular Roman" charset="0"/>
              </a:rPr>
              <a:t>Woninginventaris; </a:t>
            </a:r>
          </a:p>
          <a:p>
            <a:pPr marL="0" indent="0">
              <a:buNone/>
            </a:pPr>
            <a:r>
              <a:rPr lang="nl-BE" sz="1200" dirty="0">
                <a:solidFill>
                  <a:srgbClr val="205B7B"/>
                </a:solidFill>
                <a:latin typeface="Omnes Regular Roman"/>
              </a:rPr>
              <a:t> </a:t>
            </a:r>
          </a:p>
          <a:p>
            <a:pPr marL="171450" indent="-171450">
              <a:buFont typeface="Wingdings" panose="05000000000000000000" pitchFamily="2" charset="2"/>
              <a:buChar char="§"/>
            </a:pPr>
            <a:r>
              <a:rPr lang="nl-BE" sz="1200" b="1" dirty="0">
                <a:solidFill>
                  <a:srgbClr val="205B7B"/>
                </a:solidFill>
                <a:latin typeface="Omnes Regular Roman"/>
              </a:rPr>
              <a:t>Afkortingenlijst</a:t>
            </a:r>
          </a:p>
          <a:p>
            <a:endParaRPr lang="fr-FR" sz="1200" b="1" dirty="0">
              <a:solidFill>
                <a:srgbClr val="205B7B"/>
              </a:solidFill>
              <a:latin typeface="Omnes Regular Roman"/>
            </a:endParaRPr>
          </a:p>
        </p:txBody>
      </p:sp>
    </p:spTree>
    <p:extLst>
      <p:ext uri="{BB962C8B-B14F-4D97-AF65-F5344CB8AC3E}">
        <p14:creationId xmlns:p14="http://schemas.microsoft.com/office/powerpoint/2010/main" val="1938057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591946B3-C58F-7BAC-6DE3-1FF29D2E4761}"/>
              </a:ext>
            </a:extLst>
          </p:cNvPr>
          <p:cNvSpPr>
            <a:spLocks noGrp="1"/>
          </p:cNvSpPr>
          <p:nvPr>
            <p:ph type="title"/>
          </p:nvPr>
        </p:nvSpPr>
        <p:spPr>
          <a:xfrm>
            <a:off x="1070991" y="1713929"/>
            <a:ext cx="6995120" cy="971544"/>
          </a:xfrm>
        </p:spPr>
        <p:txBody>
          <a:bodyPr>
            <a:normAutofit/>
          </a:bodyPr>
          <a:lstStyle/>
          <a:p>
            <a:r>
              <a:rPr lang="nl-BE" sz="3600" u="sng">
                <a:solidFill>
                  <a:srgbClr val="00A4B5"/>
                </a:solidFill>
                <a:latin typeface="Omnes Semibold Roman"/>
              </a:rPr>
              <a:t>Woninginventaris</a:t>
            </a:r>
          </a:p>
        </p:txBody>
      </p:sp>
      <p:sp>
        <p:nvSpPr>
          <p:cNvPr id="6" name="ZoneTexte 5">
            <a:extLst>
              <a:ext uri="{FF2B5EF4-FFF2-40B4-BE49-F238E27FC236}">
                <a16:creationId xmlns:a16="http://schemas.microsoft.com/office/drawing/2014/main" id="{7E53099B-BF96-FDC0-5B71-67FDE0705EDB}"/>
              </a:ext>
            </a:extLst>
          </p:cNvPr>
          <p:cNvSpPr txBox="1"/>
          <p:nvPr/>
        </p:nvSpPr>
        <p:spPr>
          <a:xfrm>
            <a:off x="1067684" y="3432208"/>
            <a:ext cx="593995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200" b="1">
                <a:solidFill>
                  <a:srgbClr val="00A4B5"/>
                </a:solidFill>
                <a:ea typeface="+mn-lt"/>
                <a:cs typeface="+mn-lt"/>
              </a:rPr>
              <a:t>(X) </a:t>
            </a:r>
            <a:r>
              <a:rPr lang="nl-BE" sz="1200">
                <a:solidFill>
                  <a:srgbClr val="205B7B"/>
                </a:solidFill>
                <a:ea typeface="+mn-lt"/>
                <a:cs typeface="+mn-lt"/>
              </a:rPr>
              <a:t>Voorstelling van de « </a:t>
            </a:r>
            <a:r>
              <a:rPr lang="nl-BE" sz="1200" b="1">
                <a:solidFill>
                  <a:srgbClr val="205B7B"/>
                </a:solidFill>
                <a:ea typeface="+mn-lt"/>
                <a:cs typeface="+mn-lt"/>
              </a:rPr>
              <a:t>woninginventaris </a:t>
            </a:r>
            <a:r>
              <a:rPr lang="nl-BE" sz="1200">
                <a:solidFill>
                  <a:srgbClr val="205B7B"/>
                </a:solidFill>
                <a:ea typeface="+mn-lt"/>
                <a:cs typeface="+mn-lt"/>
              </a:rPr>
              <a:t>»</a:t>
            </a:r>
            <a:r>
              <a:rPr lang="nl-BE" sz="1200" b="1">
                <a:solidFill>
                  <a:srgbClr val="00A4B5"/>
                </a:solidFill>
                <a:ea typeface="+mn-lt"/>
                <a:cs typeface="+mn-lt"/>
              </a:rPr>
              <a:t> </a:t>
            </a:r>
          </a:p>
          <a:p>
            <a:endParaRPr lang="fr-BE" sz="1200">
              <a:solidFill>
                <a:srgbClr val="205B7B"/>
              </a:solidFill>
              <a:latin typeface="Omnes Regular Roman"/>
            </a:endParaRPr>
          </a:p>
          <a:p>
            <a:endParaRPr lang="fr-BE" sz="1200">
              <a:solidFill>
                <a:srgbClr val="205B7B"/>
              </a:solidFill>
              <a:latin typeface="Omnes Regular Roman"/>
            </a:endParaRPr>
          </a:p>
        </p:txBody>
      </p:sp>
      <p:pic>
        <p:nvPicPr>
          <p:cNvPr id="3" name="Image 2" descr="Une image contenant texte, Police, Graphique, capture d’écran&#10;&#10;Description générée automatiquement">
            <a:extLst>
              <a:ext uri="{FF2B5EF4-FFF2-40B4-BE49-F238E27FC236}">
                <a16:creationId xmlns:a16="http://schemas.microsoft.com/office/drawing/2014/main" id="{C1ED968E-0C56-34A3-6245-06FA42C091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ED336AE5-B2A0-19D1-4DE0-5F93CA0CE4AE}"/>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9" name="ZoneTexte 8">
            <a:extLst>
              <a:ext uri="{FF2B5EF4-FFF2-40B4-BE49-F238E27FC236}">
                <a16:creationId xmlns:a16="http://schemas.microsoft.com/office/drawing/2014/main" id="{1D63D217-3696-C2FE-0E7C-C393F129C06E}"/>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11" name="ZoneTexte 10">
            <a:extLst>
              <a:ext uri="{FF2B5EF4-FFF2-40B4-BE49-F238E27FC236}">
                <a16:creationId xmlns:a16="http://schemas.microsoft.com/office/drawing/2014/main" id="{CFFBC6E3-FD87-0DFF-41B3-D9D4ABCE416C}"/>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13" name="Connecteur droit 12">
            <a:extLst>
              <a:ext uri="{FF2B5EF4-FFF2-40B4-BE49-F238E27FC236}">
                <a16:creationId xmlns:a16="http://schemas.microsoft.com/office/drawing/2014/main" id="{CC96B03E-B371-F965-F8D4-B28004B6EB79}"/>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pic>
        <p:nvPicPr>
          <p:cNvPr id="2" name="Image 1" descr="Une image contenant conception&#10;&#10;Description générée automatiquement">
            <a:extLst>
              <a:ext uri="{FF2B5EF4-FFF2-40B4-BE49-F238E27FC236}">
                <a16:creationId xmlns:a16="http://schemas.microsoft.com/office/drawing/2014/main" id="{6843EC6B-2664-C02E-2803-E63F919B0D49}"/>
              </a:ext>
            </a:extLst>
          </p:cNvPr>
          <p:cNvPicPr>
            <a:picLocks noChangeAspect="1"/>
          </p:cNvPicPr>
          <p:nvPr/>
        </p:nvPicPr>
        <p:blipFill>
          <a:blip r:embed="rId3"/>
          <a:stretch>
            <a:fillRect/>
          </a:stretch>
        </p:blipFill>
        <p:spPr>
          <a:xfrm>
            <a:off x="-2692" y="1036"/>
            <a:ext cx="1080000" cy="1162193"/>
          </a:xfrm>
          <a:prstGeom prst="rect">
            <a:avLst/>
          </a:prstGeom>
        </p:spPr>
      </p:pic>
    </p:spTree>
    <p:extLst>
      <p:ext uri="{BB962C8B-B14F-4D97-AF65-F5344CB8AC3E}">
        <p14:creationId xmlns:p14="http://schemas.microsoft.com/office/powerpoint/2010/main" val="2654881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313130C5-8314-4D13-8851-AA4A09C90597}"/>
              </a:ext>
            </a:extLst>
          </p:cNvPr>
          <p:cNvGraphicFramePr>
            <a:graphicFrameLocks noGrp="1"/>
          </p:cNvGraphicFramePr>
          <p:nvPr>
            <p:extLst>
              <p:ext uri="{D42A27DB-BD31-4B8C-83A1-F6EECF244321}">
                <p14:modId xmlns:p14="http://schemas.microsoft.com/office/powerpoint/2010/main" val="945889745"/>
              </p:ext>
            </p:extLst>
          </p:nvPr>
        </p:nvGraphicFramePr>
        <p:xfrm>
          <a:off x="392129" y="233325"/>
          <a:ext cx="8446558" cy="5486400"/>
        </p:xfrm>
        <a:graphic>
          <a:graphicData uri="http://schemas.openxmlformats.org/drawingml/2006/table">
            <a:tbl>
              <a:tblPr firstRow="1" bandRow="1">
                <a:tableStyleId>{5C22544A-7EE6-4342-B048-85BDC9FD1C3A}</a:tableStyleId>
              </a:tblPr>
              <a:tblGrid>
                <a:gridCol w="1677806">
                  <a:extLst>
                    <a:ext uri="{9D8B030D-6E8A-4147-A177-3AD203B41FA5}">
                      <a16:colId xmlns:a16="http://schemas.microsoft.com/office/drawing/2014/main" val="307301952"/>
                    </a:ext>
                  </a:extLst>
                </a:gridCol>
                <a:gridCol w="6768752">
                  <a:extLst>
                    <a:ext uri="{9D8B030D-6E8A-4147-A177-3AD203B41FA5}">
                      <a16:colId xmlns:a16="http://schemas.microsoft.com/office/drawing/2014/main" val="3403080043"/>
                    </a:ext>
                  </a:extLst>
                </a:gridCol>
              </a:tblGrid>
              <a:tr h="342407">
                <a:tc>
                  <a:txBody>
                    <a:bodyPr/>
                    <a:lstStyle/>
                    <a:p>
                      <a:r>
                        <a:rPr lang="nl-BE"/>
                        <a:t>Afkortingenlijst</a:t>
                      </a:r>
                    </a:p>
                  </a:txBody>
                  <a:tcPr>
                    <a:solidFill>
                      <a:srgbClr val="00A4B7"/>
                    </a:solidFill>
                  </a:tcPr>
                </a:tc>
                <a:tc>
                  <a:txBody>
                    <a:bodyPr/>
                    <a:lstStyle/>
                    <a:p>
                      <a:endParaRPr lang="fr-FR"/>
                    </a:p>
                  </a:txBody>
                  <a:tcPr>
                    <a:solidFill>
                      <a:srgbClr val="00A4B7"/>
                    </a:solidFill>
                  </a:tcPr>
                </a:tc>
                <a:extLst>
                  <a:ext uri="{0D108BD9-81ED-4DB2-BD59-A6C34878D82A}">
                    <a16:rowId xmlns:a16="http://schemas.microsoft.com/office/drawing/2014/main" val="1278550692"/>
                  </a:ext>
                </a:extLst>
              </a:tr>
              <a:tr h="342407">
                <a:tc>
                  <a:txBody>
                    <a:bodyPr/>
                    <a:lstStyle/>
                    <a:p>
                      <a:r>
                        <a:rPr lang="nl-BE"/>
                        <a:t>BGHM</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BE"/>
                        <a:t>Brusselse Gewestelijke Huisvestingsmaatschappij</a:t>
                      </a:r>
                    </a:p>
                  </a:txBody>
                  <a:tcPr/>
                </a:tc>
                <a:extLst>
                  <a:ext uri="{0D108BD9-81ED-4DB2-BD59-A6C34878D82A}">
                    <a16:rowId xmlns:a16="http://schemas.microsoft.com/office/drawing/2014/main" val="2592976730"/>
                  </a:ext>
                </a:extLst>
              </a:tr>
              <a:tr h="342407">
                <a:tc>
                  <a:txBody>
                    <a:bodyPr/>
                    <a:lstStyle/>
                    <a:p>
                      <a:r>
                        <a:rPr lang="nl-BE"/>
                        <a:t>OVM</a:t>
                      </a:r>
                    </a:p>
                  </a:txBody>
                  <a:tcPr/>
                </a:tc>
                <a:tc>
                  <a:txBody>
                    <a:bodyPr/>
                    <a:lstStyle/>
                    <a:p>
                      <a:r>
                        <a:rPr lang="nl-BE"/>
                        <a:t>Openbare Vastgoedmaatschappij</a:t>
                      </a:r>
                    </a:p>
                  </a:txBody>
                  <a:tcPr/>
                </a:tc>
                <a:extLst>
                  <a:ext uri="{0D108BD9-81ED-4DB2-BD59-A6C34878D82A}">
                    <a16:rowId xmlns:a16="http://schemas.microsoft.com/office/drawing/2014/main" val="2768929186"/>
                  </a:ext>
                </a:extLst>
              </a:tr>
              <a:tr h="342407">
                <a:tc>
                  <a:txBody>
                    <a:bodyPr/>
                    <a:lstStyle/>
                    <a:p>
                      <a:r>
                        <a:rPr lang="nl-BE"/>
                        <a:t>AR</a:t>
                      </a:r>
                    </a:p>
                  </a:txBody>
                  <a:tcPr/>
                </a:tc>
                <a:tc>
                  <a:txBody>
                    <a:bodyPr/>
                    <a:lstStyle/>
                    <a:p>
                      <a:r>
                        <a:rPr lang="nl-BE"/>
                        <a:t>Architect</a:t>
                      </a:r>
                    </a:p>
                  </a:txBody>
                  <a:tcPr/>
                </a:tc>
                <a:extLst>
                  <a:ext uri="{0D108BD9-81ED-4DB2-BD59-A6C34878D82A}">
                    <a16:rowId xmlns:a16="http://schemas.microsoft.com/office/drawing/2014/main" val="999260150"/>
                  </a:ext>
                </a:extLst>
              </a:tr>
              <a:tr h="342407">
                <a:tc>
                  <a:txBody>
                    <a:bodyPr/>
                    <a:lstStyle/>
                    <a:p>
                      <a:r>
                        <a:rPr lang="nl-BE"/>
                        <a:t>BT</a:t>
                      </a:r>
                    </a:p>
                  </a:txBody>
                  <a:tcPr/>
                </a:tc>
                <a:tc>
                  <a:txBody>
                    <a:bodyPr/>
                    <a:lstStyle/>
                    <a:p>
                      <a:r>
                        <a:rPr lang="nl-BE"/>
                        <a:t>Ingenieur Bijzondere Technieken</a:t>
                      </a:r>
                    </a:p>
                  </a:txBody>
                  <a:tcPr/>
                </a:tc>
                <a:extLst>
                  <a:ext uri="{0D108BD9-81ED-4DB2-BD59-A6C34878D82A}">
                    <a16:rowId xmlns:a16="http://schemas.microsoft.com/office/drawing/2014/main" val="1929237242"/>
                  </a:ext>
                </a:extLst>
              </a:tr>
              <a:tr h="342407">
                <a:tc>
                  <a:txBody>
                    <a:bodyPr/>
                    <a:lstStyle/>
                    <a:p>
                      <a:r>
                        <a:rPr lang="nl-BE"/>
                        <a:t>STAB</a:t>
                      </a:r>
                    </a:p>
                  </a:txBody>
                  <a:tcPr/>
                </a:tc>
                <a:tc>
                  <a:txBody>
                    <a:bodyPr/>
                    <a:lstStyle/>
                    <a:p>
                      <a:r>
                        <a:rPr lang="nl-BE"/>
                        <a:t>Ingenieur Stabiliteit</a:t>
                      </a:r>
                    </a:p>
                  </a:txBody>
                  <a:tcPr/>
                </a:tc>
                <a:extLst>
                  <a:ext uri="{0D108BD9-81ED-4DB2-BD59-A6C34878D82A}">
                    <a16:rowId xmlns:a16="http://schemas.microsoft.com/office/drawing/2014/main" val="1702541763"/>
                  </a:ext>
                </a:extLst>
              </a:tr>
              <a:tr h="342407">
                <a:tc>
                  <a:txBody>
                    <a:bodyPr/>
                    <a:lstStyle/>
                    <a:p>
                      <a:r>
                        <a:rPr lang="nl-BE"/>
                        <a:t>AA</a:t>
                      </a:r>
                    </a:p>
                  </a:txBody>
                  <a:tcPr/>
                </a:tc>
                <a:tc>
                  <a:txBody>
                    <a:bodyPr/>
                    <a:lstStyle/>
                    <a:p>
                      <a:r>
                        <a:rPr lang="nl-BE"/>
                        <a:t>Algemene Aannemer</a:t>
                      </a:r>
                    </a:p>
                  </a:txBody>
                  <a:tcPr/>
                </a:tc>
                <a:extLst>
                  <a:ext uri="{0D108BD9-81ED-4DB2-BD59-A6C34878D82A}">
                    <a16:rowId xmlns:a16="http://schemas.microsoft.com/office/drawing/2014/main" val="3464058903"/>
                  </a:ext>
                </a:extLst>
              </a:tr>
              <a:tr h="342407">
                <a:tc>
                  <a:txBody>
                    <a:bodyPr/>
                    <a:lstStyle/>
                    <a:p>
                      <a:r>
                        <a:rPr lang="nl-BE"/>
                        <a:t>VS</a:t>
                      </a:r>
                    </a:p>
                  </a:txBody>
                  <a:tcPr/>
                </a:tc>
                <a:tc>
                  <a:txBody>
                    <a:bodyPr/>
                    <a:lstStyle/>
                    <a:p>
                      <a:r>
                        <a:rPr lang="nl-BE"/>
                        <a:t>Vorderingsstaat</a:t>
                      </a:r>
                    </a:p>
                  </a:txBody>
                  <a:tcPr/>
                </a:tc>
                <a:extLst>
                  <a:ext uri="{0D108BD9-81ED-4DB2-BD59-A6C34878D82A}">
                    <a16:rowId xmlns:a16="http://schemas.microsoft.com/office/drawing/2014/main" val="3802054968"/>
                  </a:ext>
                </a:extLst>
              </a:tr>
              <a:tr h="342407">
                <a:tc>
                  <a:txBody>
                    <a:bodyPr/>
                    <a:lstStyle/>
                    <a:p>
                      <a:r>
                        <a:rPr lang="nl-BE"/>
                        <a:t>BH</a:t>
                      </a:r>
                    </a:p>
                  </a:txBody>
                  <a:tcPr/>
                </a:tc>
                <a:tc>
                  <a:txBody>
                    <a:bodyPr/>
                    <a:lstStyle/>
                    <a:p>
                      <a:r>
                        <a:rPr lang="nl-BE"/>
                        <a:t>Bouwheer</a:t>
                      </a:r>
                    </a:p>
                  </a:txBody>
                  <a:tcPr/>
                </a:tc>
                <a:extLst>
                  <a:ext uri="{0D108BD9-81ED-4DB2-BD59-A6C34878D82A}">
                    <a16:rowId xmlns:a16="http://schemas.microsoft.com/office/drawing/2014/main" val="937593601"/>
                  </a:ext>
                </a:extLst>
              </a:tr>
              <a:tr h="342407">
                <a:tc>
                  <a:txBody>
                    <a:bodyPr/>
                    <a:lstStyle/>
                    <a:p>
                      <a:r>
                        <a:rPr lang="nl-BE"/>
                        <a:t>VGC</a:t>
                      </a:r>
                    </a:p>
                  </a:txBody>
                  <a:tcPr/>
                </a:tc>
                <a:tc>
                  <a:txBody>
                    <a:bodyPr/>
                    <a:lstStyle/>
                    <a:p>
                      <a:r>
                        <a:rPr lang="nl-BE"/>
                        <a:t>Veiligheids- en gezondheidscoördinator</a:t>
                      </a:r>
                    </a:p>
                  </a:txBody>
                  <a:tcPr/>
                </a:tc>
                <a:extLst>
                  <a:ext uri="{0D108BD9-81ED-4DB2-BD59-A6C34878D82A}">
                    <a16:rowId xmlns:a16="http://schemas.microsoft.com/office/drawing/2014/main" val="711543146"/>
                  </a:ext>
                </a:extLst>
              </a:tr>
              <a:tr h="342407">
                <a:tc>
                  <a:txBody>
                    <a:bodyPr/>
                    <a:lstStyle/>
                    <a:p>
                      <a:r>
                        <a:rPr lang="nl-BE"/>
                        <a:t>TF</a:t>
                      </a:r>
                    </a:p>
                  </a:txBody>
                  <a:tcPr/>
                </a:tc>
                <a:tc>
                  <a:txBody>
                    <a:bodyPr/>
                    <a:lstStyle/>
                    <a:p>
                      <a:r>
                        <a:rPr lang="nl-BE"/>
                        <a:t>Technische fiche</a:t>
                      </a:r>
                    </a:p>
                  </a:txBody>
                  <a:tcPr/>
                </a:tc>
                <a:extLst>
                  <a:ext uri="{0D108BD9-81ED-4DB2-BD59-A6C34878D82A}">
                    <a16:rowId xmlns:a16="http://schemas.microsoft.com/office/drawing/2014/main" val="3717393857"/>
                  </a:ext>
                </a:extLst>
              </a:tr>
              <a:tr h="342407">
                <a:tc>
                  <a:txBody>
                    <a:bodyPr/>
                    <a:lstStyle/>
                    <a:p>
                      <a:r>
                        <a:rPr lang="nl-BE">
                          <a:solidFill>
                            <a:schemeClr val="tx1"/>
                          </a:solidFill>
                        </a:rPr>
                        <a:t>EPB</a:t>
                      </a:r>
                    </a:p>
                  </a:txBody>
                  <a:tcPr/>
                </a:tc>
                <a:tc>
                  <a:txBody>
                    <a:bodyPr/>
                    <a:lstStyle/>
                    <a:p>
                      <a:r>
                        <a:rPr lang="nl-BE"/>
                        <a:t>EPB-adviseur</a:t>
                      </a:r>
                    </a:p>
                  </a:txBody>
                  <a:tcPr/>
                </a:tc>
                <a:extLst>
                  <a:ext uri="{0D108BD9-81ED-4DB2-BD59-A6C34878D82A}">
                    <a16:rowId xmlns:a16="http://schemas.microsoft.com/office/drawing/2014/main" val="2143815364"/>
                  </a:ext>
                </a:extLst>
              </a:tr>
              <a:tr h="342407">
                <a:tc>
                  <a:txBody>
                    <a:bodyPr/>
                    <a:lstStyle/>
                    <a:p>
                      <a:r>
                        <a:rPr lang="nl-BE"/>
                        <a:t>OW</a:t>
                      </a:r>
                    </a:p>
                  </a:txBody>
                  <a:tcPr/>
                </a:tc>
                <a:tc>
                  <a:txBody>
                    <a:bodyPr/>
                    <a:lstStyle/>
                    <a:p>
                      <a:r>
                        <a:rPr lang="nl-BE"/>
                        <a:t>Opdracht </a:t>
                      </a:r>
                      <a:r>
                        <a:rPr lang="nl-BE" strike="noStrike"/>
                        <a:t>voor</a:t>
                      </a:r>
                      <a:r>
                        <a:rPr lang="nl-BE"/>
                        <a:t> werken</a:t>
                      </a:r>
                    </a:p>
                  </a:txBody>
                  <a:tcPr/>
                </a:tc>
                <a:extLst>
                  <a:ext uri="{0D108BD9-81ED-4DB2-BD59-A6C34878D82A}">
                    <a16:rowId xmlns:a16="http://schemas.microsoft.com/office/drawing/2014/main" val="1040059441"/>
                  </a:ext>
                </a:extLst>
              </a:tr>
              <a:tr h="342407">
                <a:tc>
                  <a:txBody>
                    <a:bodyPr/>
                    <a:lstStyle/>
                    <a:p>
                      <a:r>
                        <a:rPr lang="nl-BE"/>
                        <a:t>RBO </a:t>
                      </a:r>
                    </a:p>
                  </a:txBody>
                  <a:tcPr/>
                </a:tc>
                <a:tc>
                  <a:txBody>
                    <a:bodyPr/>
                    <a:lstStyle/>
                    <a:p>
                      <a:r>
                        <a:rPr lang="nl-BE"/>
                        <a:t>Renovatie in een Bewoonde Omgeving </a:t>
                      </a:r>
                    </a:p>
                  </a:txBody>
                  <a:tcPr/>
                </a:tc>
                <a:extLst>
                  <a:ext uri="{0D108BD9-81ED-4DB2-BD59-A6C34878D82A}">
                    <a16:rowId xmlns:a16="http://schemas.microsoft.com/office/drawing/2014/main" val="2749718913"/>
                  </a:ext>
                </a:extLst>
              </a:tr>
              <a:tr h="342407">
                <a:tc>
                  <a:txBody>
                    <a:bodyPr/>
                    <a:lstStyle/>
                    <a:p>
                      <a:r>
                        <a:rPr lang="nl-BE"/>
                        <a:t>DV’s </a:t>
                      </a:r>
                    </a:p>
                  </a:txBody>
                  <a:tcPr/>
                </a:tc>
                <a:tc>
                  <a:txBody>
                    <a:bodyPr/>
                    <a:lstStyle/>
                    <a:p>
                      <a:r>
                        <a:rPr lang="nl-BE" dirty="0"/>
                        <a:t>Verrekeningen </a:t>
                      </a:r>
                    </a:p>
                  </a:txBody>
                  <a:tcPr/>
                </a:tc>
                <a:extLst>
                  <a:ext uri="{0D108BD9-81ED-4DB2-BD59-A6C34878D82A}">
                    <a16:rowId xmlns:a16="http://schemas.microsoft.com/office/drawing/2014/main" val="285739398"/>
                  </a:ext>
                </a:extLst>
              </a:tr>
            </a:tbl>
          </a:graphicData>
        </a:graphic>
      </p:graphicFrame>
      <p:pic>
        <p:nvPicPr>
          <p:cNvPr id="3" name="Image 2">
            <a:extLst>
              <a:ext uri="{FF2B5EF4-FFF2-40B4-BE49-F238E27FC236}">
                <a16:creationId xmlns:a16="http://schemas.microsoft.com/office/drawing/2014/main" id="{A593439F-2F1D-D615-CC61-ECF3ED83644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4" name="ZoneTexte 3">
            <a:extLst>
              <a:ext uri="{FF2B5EF4-FFF2-40B4-BE49-F238E27FC236}">
                <a16:creationId xmlns:a16="http://schemas.microsoft.com/office/drawing/2014/main" id="{01C1585C-4939-0F48-2614-8A273FFB9DA2}"/>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5" name="ZoneTexte 4">
            <a:extLst>
              <a:ext uri="{FF2B5EF4-FFF2-40B4-BE49-F238E27FC236}">
                <a16:creationId xmlns:a16="http://schemas.microsoft.com/office/drawing/2014/main" id="{E7497E8E-AE08-F98E-8EAA-E5C31C68F699}"/>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6" name="ZoneTexte 5">
            <a:extLst>
              <a:ext uri="{FF2B5EF4-FFF2-40B4-BE49-F238E27FC236}">
                <a16:creationId xmlns:a16="http://schemas.microsoft.com/office/drawing/2014/main" id="{EB6CC9DD-0940-44EE-0252-D7970B2FB56C}"/>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7" name="Connecteur droit 6">
            <a:extLst>
              <a:ext uri="{FF2B5EF4-FFF2-40B4-BE49-F238E27FC236}">
                <a16:creationId xmlns:a16="http://schemas.microsoft.com/office/drawing/2014/main" id="{8DCE85A9-43F5-62BE-87A7-F11F7872A4C6}"/>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4051284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591946B3-C58F-7BAC-6DE3-1FF29D2E4761}"/>
              </a:ext>
            </a:extLst>
          </p:cNvPr>
          <p:cNvSpPr>
            <a:spLocks noGrp="1"/>
          </p:cNvSpPr>
          <p:nvPr>
            <p:ph type="title"/>
          </p:nvPr>
        </p:nvSpPr>
        <p:spPr>
          <a:xfrm>
            <a:off x="1071782" y="1716701"/>
            <a:ext cx="7505289" cy="971544"/>
          </a:xfrm>
        </p:spPr>
        <p:txBody>
          <a:bodyPr>
            <a:noAutofit/>
          </a:bodyPr>
          <a:lstStyle/>
          <a:p>
            <a:r>
              <a:rPr lang="nl-BE" sz="3600" u="sng">
                <a:solidFill>
                  <a:srgbClr val="00A4B5"/>
                </a:solidFill>
                <a:latin typeface="Omnes Semibold Roman"/>
              </a:rPr>
              <a:t>Bijlage III.11 – « Charter voor interventies door aannemers »</a:t>
            </a:r>
          </a:p>
        </p:txBody>
      </p:sp>
      <p:sp>
        <p:nvSpPr>
          <p:cNvPr id="6" name="ZoneTexte 5">
            <a:extLst>
              <a:ext uri="{FF2B5EF4-FFF2-40B4-BE49-F238E27FC236}">
                <a16:creationId xmlns:a16="http://schemas.microsoft.com/office/drawing/2014/main" id="{7E53099B-BF96-FDC0-5B71-67FDE0705EDB}"/>
              </a:ext>
            </a:extLst>
          </p:cNvPr>
          <p:cNvSpPr txBox="1"/>
          <p:nvPr/>
        </p:nvSpPr>
        <p:spPr>
          <a:xfrm>
            <a:off x="1069228" y="3428090"/>
            <a:ext cx="59399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200" b="1">
                <a:solidFill>
                  <a:srgbClr val="00A4B5"/>
                </a:solidFill>
                <a:ea typeface="+mn-lt"/>
                <a:cs typeface="+mn-lt"/>
              </a:rPr>
              <a:t>(X) </a:t>
            </a:r>
            <a:r>
              <a:rPr lang="nl-BE" sz="1200">
                <a:solidFill>
                  <a:srgbClr val="205B7B"/>
                </a:solidFill>
                <a:ea typeface="+mn-lt"/>
                <a:cs typeface="+mn-lt"/>
              </a:rPr>
              <a:t>Voorstelling van het « Charter voor interventies door aannemers »</a:t>
            </a:r>
            <a:r>
              <a:rPr lang="nl-BE" sz="1200" b="1">
                <a:solidFill>
                  <a:srgbClr val="00A4B5"/>
                </a:solidFill>
                <a:ea typeface="+mn-lt"/>
                <a:cs typeface="+mn-lt"/>
              </a:rPr>
              <a:t> </a:t>
            </a:r>
          </a:p>
          <a:p>
            <a:r>
              <a:rPr lang="nl-BE" sz="1200" b="1">
                <a:solidFill>
                  <a:srgbClr val="00A4B5"/>
                </a:solidFill>
                <a:ea typeface="+mn-lt"/>
                <a:cs typeface="+mn-lt"/>
              </a:rPr>
              <a:t>(X) </a:t>
            </a:r>
            <a:r>
              <a:rPr lang="nl-BE" sz="1200">
                <a:solidFill>
                  <a:srgbClr val="205B7B"/>
                </a:solidFill>
                <a:ea typeface="+mn-lt"/>
                <a:cs typeface="+mn-lt"/>
              </a:rPr>
              <a:t>Symbolische ondertekening van het « Charter voor interventies door aannemers » </a:t>
            </a:r>
          </a:p>
          <a:p>
            <a:endParaRPr lang="fr-BE" sz="1200">
              <a:solidFill>
                <a:srgbClr val="205B7B"/>
              </a:solidFill>
              <a:latin typeface="Omnes Regular Roman"/>
            </a:endParaRPr>
          </a:p>
          <a:p>
            <a:endParaRPr lang="fr-BE" sz="1200">
              <a:solidFill>
                <a:srgbClr val="205B7B"/>
              </a:solidFill>
              <a:latin typeface="Omnes Regular Roman"/>
            </a:endParaRPr>
          </a:p>
        </p:txBody>
      </p:sp>
      <p:pic>
        <p:nvPicPr>
          <p:cNvPr id="3" name="Image 2" descr="Une image contenant texte, Police, Graphique, capture d’écran&#10;&#10;Description générée automatiquement">
            <a:extLst>
              <a:ext uri="{FF2B5EF4-FFF2-40B4-BE49-F238E27FC236}">
                <a16:creationId xmlns:a16="http://schemas.microsoft.com/office/drawing/2014/main" id="{4E68A119-FD71-0C32-F8D0-2C3BE004C09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7C726320-DBBB-4862-702C-20F8A7FF2823}"/>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9" name="ZoneTexte 8">
            <a:extLst>
              <a:ext uri="{FF2B5EF4-FFF2-40B4-BE49-F238E27FC236}">
                <a16:creationId xmlns:a16="http://schemas.microsoft.com/office/drawing/2014/main" id="{041E35B5-A576-39F0-6DF7-D084443CB1B8}"/>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11" name="ZoneTexte 10">
            <a:extLst>
              <a:ext uri="{FF2B5EF4-FFF2-40B4-BE49-F238E27FC236}">
                <a16:creationId xmlns:a16="http://schemas.microsoft.com/office/drawing/2014/main" id="{3DC9A78C-B406-4F70-C24B-EC243A22590E}"/>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13" name="Connecteur droit 12">
            <a:extLst>
              <a:ext uri="{FF2B5EF4-FFF2-40B4-BE49-F238E27FC236}">
                <a16:creationId xmlns:a16="http://schemas.microsoft.com/office/drawing/2014/main" id="{9903F0EC-18BE-BEB0-D66D-00297A7720A4}"/>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pic>
        <p:nvPicPr>
          <p:cNvPr id="2" name="Image 1" descr="Une image contenant conception&#10;&#10;Description générée automatiquement">
            <a:extLst>
              <a:ext uri="{FF2B5EF4-FFF2-40B4-BE49-F238E27FC236}">
                <a16:creationId xmlns:a16="http://schemas.microsoft.com/office/drawing/2014/main" id="{E31A7A5B-C647-AB97-7217-C2812B6371C5}"/>
              </a:ext>
            </a:extLst>
          </p:cNvPr>
          <p:cNvPicPr>
            <a:picLocks noChangeAspect="1"/>
          </p:cNvPicPr>
          <p:nvPr/>
        </p:nvPicPr>
        <p:blipFill>
          <a:blip r:embed="rId3"/>
          <a:stretch>
            <a:fillRect/>
          </a:stretch>
        </p:blipFill>
        <p:spPr>
          <a:xfrm>
            <a:off x="-2692" y="1036"/>
            <a:ext cx="1080000" cy="1162193"/>
          </a:xfrm>
          <a:prstGeom prst="rect">
            <a:avLst/>
          </a:prstGeom>
        </p:spPr>
      </p:pic>
    </p:spTree>
    <p:extLst>
      <p:ext uri="{BB962C8B-B14F-4D97-AF65-F5344CB8AC3E}">
        <p14:creationId xmlns:p14="http://schemas.microsoft.com/office/powerpoint/2010/main" val="261482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591946B3-C58F-7BAC-6DE3-1FF29D2E4761}"/>
              </a:ext>
            </a:extLst>
          </p:cNvPr>
          <p:cNvSpPr>
            <a:spLocks noGrp="1"/>
          </p:cNvSpPr>
          <p:nvPr>
            <p:ph type="title"/>
          </p:nvPr>
        </p:nvSpPr>
        <p:spPr>
          <a:xfrm>
            <a:off x="803561" y="1808377"/>
            <a:ext cx="7623973" cy="971544"/>
          </a:xfrm>
        </p:spPr>
        <p:txBody>
          <a:bodyPr>
            <a:noAutofit/>
          </a:bodyPr>
          <a:lstStyle/>
          <a:p>
            <a:r>
              <a:rPr lang="nl-BE" sz="3600" u="sng">
                <a:solidFill>
                  <a:srgbClr val="00A4B5"/>
                </a:solidFill>
                <a:latin typeface="Omnes Semibold Roman"/>
              </a:rPr>
              <a:t>Bijlage III.10</a:t>
            </a:r>
            <a:br>
              <a:rPr lang="nl-BE" sz="3600" u="sng">
                <a:solidFill>
                  <a:srgbClr val="00A4B5"/>
                </a:solidFill>
                <a:latin typeface="Omnes Semibold Roman"/>
              </a:rPr>
            </a:br>
            <a:r>
              <a:rPr lang="nl-BE" sz="3600" u="sng">
                <a:solidFill>
                  <a:srgbClr val="00A4B5"/>
                </a:solidFill>
                <a:latin typeface="Omnes Semibold Roman"/>
              </a:rPr>
              <a:t> « Beheer van werken in een Bewoonde Omgeving »</a:t>
            </a:r>
          </a:p>
        </p:txBody>
      </p:sp>
      <p:sp>
        <p:nvSpPr>
          <p:cNvPr id="6" name="ZoneTexte 5">
            <a:extLst>
              <a:ext uri="{FF2B5EF4-FFF2-40B4-BE49-F238E27FC236}">
                <a16:creationId xmlns:a16="http://schemas.microsoft.com/office/drawing/2014/main" id="{7E53099B-BF96-FDC0-5B71-67FDE0705EDB}"/>
              </a:ext>
            </a:extLst>
          </p:cNvPr>
          <p:cNvSpPr txBox="1"/>
          <p:nvPr/>
        </p:nvSpPr>
        <p:spPr>
          <a:xfrm>
            <a:off x="1075129" y="3430467"/>
            <a:ext cx="59399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200" b="1" dirty="0">
                <a:solidFill>
                  <a:srgbClr val="00A4B5"/>
                </a:solidFill>
                <a:ea typeface="+mn-lt"/>
                <a:cs typeface="+mn-lt"/>
              </a:rPr>
              <a:t>(X) </a:t>
            </a:r>
            <a:r>
              <a:rPr lang="nl-BE" sz="1200" dirty="0">
                <a:solidFill>
                  <a:srgbClr val="205B7B"/>
                </a:solidFill>
                <a:ea typeface="+mn-lt"/>
                <a:cs typeface="+mn-lt"/>
              </a:rPr>
              <a:t>Voorstelling van de bijlage « Beheer van werken in een Bewoonde Omgeving »</a:t>
            </a:r>
            <a:r>
              <a:rPr lang="nl-BE" sz="1200" b="1" dirty="0">
                <a:solidFill>
                  <a:srgbClr val="00A4B5"/>
                </a:solidFill>
                <a:ea typeface="+mn-lt"/>
                <a:cs typeface="+mn-lt"/>
              </a:rPr>
              <a:t> </a:t>
            </a:r>
          </a:p>
          <a:p>
            <a:endParaRPr lang="fr-BE" sz="1200" dirty="0">
              <a:solidFill>
                <a:srgbClr val="205B7B"/>
              </a:solidFill>
            </a:endParaRPr>
          </a:p>
          <a:p>
            <a:endParaRPr lang="fr-BE" sz="1200" dirty="0">
              <a:solidFill>
                <a:srgbClr val="205B7B"/>
              </a:solidFill>
              <a:latin typeface="Omnes Regular Roman"/>
            </a:endParaRPr>
          </a:p>
          <a:p>
            <a:endParaRPr lang="fr-BE" sz="1200" dirty="0">
              <a:solidFill>
                <a:srgbClr val="205B7B"/>
              </a:solidFill>
              <a:latin typeface="Omnes Regular Roman"/>
            </a:endParaRPr>
          </a:p>
        </p:txBody>
      </p:sp>
      <p:pic>
        <p:nvPicPr>
          <p:cNvPr id="3" name="Image 2" descr="Une image contenant texte, Police, Graphique, capture d’écran&#10;&#10;Description générée automatiquement">
            <a:extLst>
              <a:ext uri="{FF2B5EF4-FFF2-40B4-BE49-F238E27FC236}">
                <a16:creationId xmlns:a16="http://schemas.microsoft.com/office/drawing/2014/main" id="{EABF9F2D-E1D0-5829-D258-85F18D06553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6F286975-E5B5-8E1D-8B2B-3494F6CB1E55}"/>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9" name="ZoneTexte 8">
            <a:extLst>
              <a:ext uri="{FF2B5EF4-FFF2-40B4-BE49-F238E27FC236}">
                <a16:creationId xmlns:a16="http://schemas.microsoft.com/office/drawing/2014/main" id="{9F57F049-3DE2-4426-F0AE-F5DE139194FC}"/>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11" name="ZoneTexte 10">
            <a:extLst>
              <a:ext uri="{FF2B5EF4-FFF2-40B4-BE49-F238E27FC236}">
                <a16:creationId xmlns:a16="http://schemas.microsoft.com/office/drawing/2014/main" id="{B3945313-610E-0F0F-4117-694E7D757A29}"/>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13" name="Connecteur droit 12">
            <a:extLst>
              <a:ext uri="{FF2B5EF4-FFF2-40B4-BE49-F238E27FC236}">
                <a16:creationId xmlns:a16="http://schemas.microsoft.com/office/drawing/2014/main" id="{5D85A901-C821-BB00-51BA-A06767ED3C34}"/>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pic>
        <p:nvPicPr>
          <p:cNvPr id="2" name="Image 1" descr="Une image contenant conception&#10;&#10;Description générée automatiquement">
            <a:extLst>
              <a:ext uri="{FF2B5EF4-FFF2-40B4-BE49-F238E27FC236}">
                <a16:creationId xmlns:a16="http://schemas.microsoft.com/office/drawing/2014/main" id="{EAC1CFD7-BA56-C6DE-388B-4B28A04FBEAF}"/>
              </a:ext>
            </a:extLst>
          </p:cNvPr>
          <p:cNvPicPr>
            <a:picLocks noChangeAspect="1"/>
          </p:cNvPicPr>
          <p:nvPr/>
        </p:nvPicPr>
        <p:blipFill>
          <a:blip r:embed="rId3"/>
          <a:stretch>
            <a:fillRect/>
          </a:stretch>
        </p:blipFill>
        <p:spPr>
          <a:xfrm>
            <a:off x="-2692" y="1036"/>
            <a:ext cx="1080000" cy="1162193"/>
          </a:xfrm>
          <a:prstGeom prst="rect">
            <a:avLst/>
          </a:prstGeom>
        </p:spPr>
      </p:pic>
    </p:spTree>
    <p:extLst>
      <p:ext uri="{BB962C8B-B14F-4D97-AF65-F5344CB8AC3E}">
        <p14:creationId xmlns:p14="http://schemas.microsoft.com/office/powerpoint/2010/main" val="395723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591946B3-C58F-7BAC-6DE3-1FF29D2E4761}"/>
              </a:ext>
            </a:extLst>
          </p:cNvPr>
          <p:cNvSpPr>
            <a:spLocks noGrp="1"/>
          </p:cNvSpPr>
          <p:nvPr>
            <p:ph type="title"/>
          </p:nvPr>
        </p:nvSpPr>
        <p:spPr>
          <a:xfrm>
            <a:off x="1070991" y="1624477"/>
            <a:ext cx="6995120" cy="971544"/>
          </a:xfrm>
        </p:spPr>
        <p:txBody>
          <a:bodyPr>
            <a:normAutofit/>
          </a:bodyPr>
          <a:lstStyle/>
          <a:p>
            <a:r>
              <a:rPr lang="nl-BE" sz="3600" u="sng">
                <a:solidFill>
                  <a:srgbClr val="00A4B5"/>
                </a:solidFill>
                <a:latin typeface="Omnes Semibold Roman"/>
              </a:rPr>
              <a:t>Bijlage 9 en 9bis « AVG-clausules »</a:t>
            </a:r>
          </a:p>
        </p:txBody>
      </p:sp>
      <p:sp>
        <p:nvSpPr>
          <p:cNvPr id="6" name="ZoneTexte 5">
            <a:extLst>
              <a:ext uri="{FF2B5EF4-FFF2-40B4-BE49-F238E27FC236}">
                <a16:creationId xmlns:a16="http://schemas.microsoft.com/office/drawing/2014/main" id="{7E53099B-BF96-FDC0-5B71-67FDE0705EDB}"/>
              </a:ext>
            </a:extLst>
          </p:cNvPr>
          <p:cNvSpPr txBox="1"/>
          <p:nvPr/>
        </p:nvSpPr>
        <p:spPr>
          <a:xfrm>
            <a:off x="1067684" y="3014765"/>
            <a:ext cx="59399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200" b="1">
                <a:solidFill>
                  <a:srgbClr val="00A4B5"/>
                </a:solidFill>
                <a:ea typeface="+mn-lt"/>
                <a:cs typeface="+mn-lt"/>
              </a:rPr>
              <a:t>(X) </a:t>
            </a:r>
            <a:r>
              <a:rPr lang="nl-BE" sz="1200">
                <a:solidFill>
                  <a:srgbClr val="205B7B"/>
                </a:solidFill>
                <a:ea typeface="+mn-lt"/>
                <a:cs typeface="+mn-lt"/>
              </a:rPr>
              <a:t>Voorstelling van het « Charter voor interventies door aannemers »</a:t>
            </a:r>
            <a:r>
              <a:rPr lang="nl-BE" sz="1200" b="1">
                <a:solidFill>
                  <a:srgbClr val="00A4B5"/>
                </a:solidFill>
                <a:ea typeface="+mn-lt"/>
                <a:cs typeface="+mn-lt"/>
              </a:rPr>
              <a:t> </a:t>
            </a:r>
          </a:p>
          <a:p>
            <a:endParaRPr lang="fr-BE" sz="1200" dirty="0">
              <a:solidFill>
                <a:srgbClr val="205B7B"/>
              </a:solidFill>
            </a:endParaRPr>
          </a:p>
          <a:p>
            <a:endParaRPr lang="fr-BE" sz="1200" dirty="0">
              <a:solidFill>
                <a:srgbClr val="205B7B"/>
              </a:solidFill>
              <a:latin typeface="Omnes Regular Roman"/>
            </a:endParaRPr>
          </a:p>
          <a:p>
            <a:endParaRPr lang="fr-BE" sz="1200" dirty="0">
              <a:solidFill>
                <a:srgbClr val="205B7B"/>
              </a:solidFill>
              <a:latin typeface="Omnes Regular Roman"/>
            </a:endParaRPr>
          </a:p>
        </p:txBody>
      </p:sp>
      <p:pic>
        <p:nvPicPr>
          <p:cNvPr id="3" name="Image 2" descr="Une image contenant texte, Police, Graphique, capture d’écran&#10;&#10;Description générée automatiquement">
            <a:extLst>
              <a:ext uri="{FF2B5EF4-FFF2-40B4-BE49-F238E27FC236}">
                <a16:creationId xmlns:a16="http://schemas.microsoft.com/office/drawing/2014/main" id="{1DBE5A1B-2065-4E19-2665-D1CFEC7BE8C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6359E562-1491-FB22-8A12-9A7F4D3E2BE0}"/>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9" name="ZoneTexte 8">
            <a:extLst>
              <a:ext uri="{FF2B5EF4-FFF2-40B4-BE49-F238E27FC236}">
                <a16:creationId xmlns:a16="http://schemas.microsoft.com/office/drawing/2014/main" id="{A87ED1DE-11B3-5EEE-8F80-DD0CA5049D9E}"/>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11" name="ZoneTexte 10">
            <a:extLst>
              <a:ext uri="{FF2B5EF4-FFF2-40B4-BE49-F238E27FC236}">
                <a16:creationId xmlns:a16="http://schemas.microsoft.com/office/drawing/2014/main" id="{D6C9C903-A9A8-A530-1268-7D95748C9424}"/>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13" name="Connecteur droit 12">
            <a:extLst>
              <a:ext uri="{FF2B5EF4-FFF2-40B4-BE49-F238E27FC236}">
                <a16:creationId xmlns:a16="http://schemas.microsoft.com/office/drawing/2014/main" id="{C127542F-3D3B-ACB6-7D16-4C67C6625282}"/>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578544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591946B3-C58F-7BAC-6DE3-1FF29D2E4761}"/>
              </a:ext>
            </a:extLst>
          </p:cNvPr>
          <p:cNvSpPr>
            <a:spLocks noGrp="1"/>
          </p:cNvSpPr>
          <p:nvPr>
            <p:ph type="title"/>
          </p:nvPr>
        </p:nvSpPr>
        <p:spPr>
          <a:xfrm>
            <a:off x="1070991" y="1713929"/>
            <a:ext cx="6995120" cy="971544"/>
          </a:xfrm>
        </p:spPr>
        <p:txBody>
          <a:bodyPr>
            <a:normAutofit fontScale="90000"/>
          </a:bodyPr>
          <a:lstStyle/>
          <a:p>
            <a:r>
              <a:rPr lang="nl-BE" sz="3600" u="sng">
                <a:solidFill>
                  <a:srgbClr val="00A4B5"/>
                </a:solidFill>
                <a:latin typeface="Omnes Semibold Roman"/>
              </a:rPr>
              <a:t>Bijlage III.12 « Beschrijving van de rollen »</a:t>
            </a:r>
          </a:p>
        </p:txBody>
      </p:sp>
      <p:sp>
        <p:nvSpPr>
          <p:cNvPr id="6" name="ZoneTexte 5">
            <a:extLst>
              <a:ext uri="{FF2B5EF4-FFF2-40B4-BE49-F238E27FC236}">
                <a16:creationId xmlns:a16="http://schemas.microsoft.com/office/drawing/2014/main" id="{7E53099B-BF96-FDC0-5B71-67FDE0705EDB}"/>
              </a:ext>
            </a:extLst>
          </p:cNvPr>
          <p:cNvSpPr txBox="1"/>
          <p:nvPr/>
        </p:nvSpPr>
        <p:spPr>
          <a:xfrm>
            <a:off x="1067684" y="3432208"/>
            <a:ext cx="59399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BE" sz="1200" b="1">
                <a:solidFill>
                  <a:srgbClr val="00A4B5"/>
                </a:solidFill>
                <a:ea typeface="+mn-lt"/>
                <a:cs typeface="+mn-lt"/>
              </a:rPr>
              <a:t>(X) </a:t>
            </a:r>
            <a:r>
              <a:rPr lang="nl-BE" sz="1200">
                <a:solidFill>
                  <a:srgbClr val="205B7B"/>
                </a:solidFill>
                <a:ea typeface="+mn-lt"/>
                <a:cs typeface="+mn-lt"/>
              </a:rPr>
              <a:t>Voorstelling van het « </a:t>
            </a:r>
            <a:r>
              <a:rPr lang="nl-BE" sz="1200" b="1">
                <a:solidFill>
                  <a:srgbClr val="205B7B"/>
                </a:solidFill>
                <a:ea typeface="+mn-lt"/>
                <a:cs typeface="+mn-lt"/>
              </a:rPr>
              <a:t>Rollendiagram</a:t>
            </a:r>
            <a:r>
              <a:rPr lang="nl-BE" sz="1200">
                <a:solidFill>
                  <a:srgbClr val="205B7B"/>
                </a:solidFill>
                <a:ea typeface="+mn-lt"/>
                <a:cs typeface="+mn-lt"/>
              </a:rPr>
              <a:t> »</a:t>
            </a:r>
            <a:r>
              <a:rPr lang="nl-BE" sz="1200" b="1">
                <a:solidFill>
                  <a:srgbClr val="00A4B5"/>
                </a:solidFill>
                <a:ea typeface="+mn-lt"/>
                <a:cs typeface="+mn-lt"/>
              </a:rPr>
              <a:t> </a:t>
            </a:r>
          </a:p>
          <a:p>
            <a:r>
              <a:rPr lang="nl-BE" sz="1200" b="1">
                <a:solidFill>
                  <a:srgbClr val="00A4B5"/>
                </a:solidFill>
              </a:rPr>
              <a:t>(X) </a:t>
            </a:r>
            <a:r>
              <a:rPr lang="nl-BE" sz="1200">
                <a:solidFill>
                  <a:srgbClr val="205B7B"/>
                </a:solidFill>
              </a:rPr>
              <a:t>Identificatie van de contactpersonen </a:t>
            </a:r>
          </a:p>
          <a:p>
            <a:endParaRPr lang="fr-BE" sz="1200">
              <a:solidFill>
                <a:srgbClr val="205B7B"/>
              </a:solidFill>
              <a:latin typeface="Omnes Regular Roman"/>
            </a:endParaRPr>
          </a:p>
          <a:p>
            <a:endParaRPr lang="fr-BE" sz="1200">
              <a:solidFill>
                <a:srgbClr val="205B7B"/>
              </a:solidFill>
              <a:latin typeface="Omnes Regular Roman"/>
            </a:endParaRPr>
          </a:p>
        </p:txBody>
      </p:sp>
      <p:pic>
        <p:nvPicPr>
          <p:cNvPr id="3" name="Image 2" descr="Une image contenant texte, Police, Graphique, capture d’écran&#10;&#10;Description générée automatiquement">
            <a:extLst>
              <a:ext uri="{FF2B5EF4-FFF2-40B4-BE49-F238E27FC236}">
                <a16:creationId xmlns:a16="http://schemas.microsoft.com/office/drawing/2014/main" id="{C1ED968E-0C56-34A3-6245-06FA42C091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7" name="ZoneTexte 6">
            <a:extLst>
              <a:ext uri="{FF2B5EF4-FFF2-40B4-BE49-F238E27FC236}">
                <a16:creationId xmlns:a16="http://schemas.microsoft.com/office/drawing/2014/main" id="{ED336AE5-B2A0-19D1-4DE0-5F93CA0CE4AE}"/>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9" name="ZoneTexte 8">
            <a:extLst>
              <a:ext uri="{FF2B5EF4-FFF2-40B4-BE49-F238E27FC236}">
                <a16:creationId xmlns:a16="http://schemas.microsoft.com/office/drawing/2014/main" id="{1D63D217-3696-C2FE-0E7C-C393F129C06E}"/>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11" name="ZoneTexte 10">
            <a:extLst>
              <a:ext uri="{FF2B5EF4-FFF2-40B4-BE49-F238E27FC236}">
                <a16:creationId xmlns:a16="http://schemas.microsoft.com/office/drawing/2014/main" id="{CFFBC6E3-FD87-0DFF-41B3-D9D4ABCE416C}"/>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13" name="Connecteur droit 12">
            <a:extLst>
              <a:ext uri="{FF2B5EF4-FFF2-40B4-BE49-F238E27FC236}">
                <a16:creationId xmlns:a16="http://schemas.microsoft.com/office/drawing/2014/main" id="{CC96B03E-B371-F965-F8D4-B28004B6EB79}"/>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pic>
        <p:nvPicPr>
          <p:cNvPr id="2" name="Image 1" descr="Une image contenant conception&#10;&#10;Description générée automatiquement">
            <a:extLst>
              <a:ext uri="{FF2B5EF4-FFF2-40B4-BE49-F238E27FC236}">
                <a16:creationId xmlns:a16="http://schemas.microsoft.com/office/drawing/2014/main" id="{6843EC6B-2664-C02E-2803-E63F919B0D49}"/>
              </a:ext>
            </a:extLst>
          </p:cNvPr>
          <p:cNvPicPr>
            <a:picLocks noChangeAspect="1"/>
          </p:cNvPicPr>
          <p:nvPr/>
        </p:nvPicPr>
        <p:blipFill>
          <a:blip r:embed="rId3"/>
          <a:stretch>
            <a:fillRect/>
          </a:stretch>
        </p:blipFill>
        <p:spPr>
          <a:xfrm>
            <a:off x="-2692" y="1036"/>
            <a:ext cx="1080000" cy="1162193"/>
          </a:xfrm>
          <a:prstGeom prst="rect">
            <a:avLst/>
          </a:prstGeom>
        </p:spPr>
      </p:pic>
    </p:spTree>
    <p:extLst>
      <p:ext uri="{BB962C8B-B14F-4D97-AF65-F5344CB8AC3E}">
        <p14:creationId xmlns:p14="http://schemas.microsoft.com/office/powerpoint/2010/main" val="2260273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827584" y="1772816"/>
            <a:ext cx="7403046" cy="3354765"/>
          </a:xfrm>
          <a:prstGeom prst="rect">
            <a:avLst/>
          </a:prstGeom>
          <a:noFill/>
        </p:spPr>
        <p:txBody>
          <a:bodyPr wrap="square" rtlCol="0">
            <a:spAutoFit/>
          </a:bodyPr>
          <a:lstStyle/>
          <a:p>
            <a:pPr marL="285750" indent="-285750">
              <a:buFont typeface="Wingdings" panose="05000000000000000000" pitchFamily="2" charset="2"/>
              <a:buChar char="Ø"/>
            </a:pPr>
            <a:r>
              <a:rPr lang="nl-BE" b="1" dirty="0">
                <a:solidFill>
                  <a:srgbClr val="205B7B"/>
                </a:solidFill>
                <a:latin typeface="Omnes Regular Roman" charset="0"/>
              </a:rPr>
              <a:t>E-mails: </a:t>
            </a:r>
          </a:p>
          <a:p>
            <a:r>
              <a:rPr lang="nl-BE" sz="1200" dirty="0">
                <a:latin typeface="Omnes Regular Roman" charset="0"/>
                <a:ea typeface="Omnes Regular Roman" charset="0"/>
                <a:cs typeface="Omnes Regular Roman" charset="0"/>
              </a:rPr>
              <a:t>E-mails moeten gericht worden aan alle volgende personen (tenzij anders aangegeven):</a:t>
            </a:r>
          </a:p>
          <a:p>
            <a:pPr marL="285750" indent="-285750">
              <a:buFont typeface="Arial" panose="020B0604020202020204" pitchFamily="34" charset="0"/>
              <a:buChar char="•"/>
            </a:pPr>
            <a:r>
              <a:rPr lang="nl-BE" sz="1200" dirty="0">
                <a:solidFill>
                  <a:srgbClr val="0070C0"/>
                </a:solidFill>
                <a:latin typeface="Omnes Regular Roman" charset="0"/>
              </a:rPr>
              <a:t>[architect]@bghm.brussels ; [inspecteur]@bghm.brussels ;</a:t>
            </a:r>
          </a:p>
          <a:p>
            <a:pPr marL="285750" indent="-285750">
              <a:buFont typeface="Arial" panose="020B0604020202020204" pitchFamily="34" charset="0"/>
              <a:buChar char="•"/>
            </a:pPr>
            <a:r>
              <a:rPr lang="nl-BE" sz="1200" dirty="0">
                <a:solidFill>
                  <a:srgbClr val="0070C0"/>
                </a:solidFill>
                <a:latin typeface="Omnes Regular Roman" charset="0"/>
              </a:rPr>
              <a:t>BGHM - Referentiepersoon-architect: kopie van de werfverslagen; </a:t>
            </a:r>
          </a:p>
          <a:p>
            <a:pPr marL="285750" indent="-285750">
              <a:buFont typeface="Wingdings" panose="05000000000000000000" pitchFamily="2" charset="2"/>
              <a:buChar char="Ø"/>
            </a:pPr>
            <a:endParaRPr lang="fr-FR" b="1" dirty="0">
              <a:solidFill>
                <a:srgbClr val="00A4B5"/>
              </a:solidFill>
              <a:latin typeface="Omnes Regular Roman" charset="0"/>
            </a:endParaRPr>
          </a:p>
          <a:p>
            <a:pPr marL="285750" indent="-285750">
              <a:buFont typeface="Wingdings" panose="05000000000000000000" pitchFamily="2" charset="2"/>
              <a:buChar char="Ø"/>
            </a:pPr>
            <a:r>
              <a:rPr lang="nl-BE" b="1" dirty="0">
                <a:solidFill>
                  <a:srgbClr val="205B7B"/>
                </a:solidFill>
                <a:latin typeface="Omnes Regular Roman" charset="0"/>
              </a:rPr>
              <a:t>Delen van documenten: </a:t>
            </a:r>
          </a:p>
          <a:p>
            <a:r>
              <a:rPr lang="nl-BE" sz="1200" dirty="0">
                <a:latin typeface="Omnes Regular Roman" charset="0"/>
              </a:rPr>
              <a:t>ten laste van de aannemer (indien bepaald in de opdracht);</a:t>
            </a:r>
          </a:p>
          <a:p>
            <a:r>
              <a:rPr lang="nl-BE" sz="1400" dirty="0">
                <a:latin typeface="Omnes Regular Roman" charset="0"/>
              </a:rPr>
              <a:t> </a:t>
            </a:r>
          </a:p>
          <a:p>
            <a:pPr marL="285750" indent="-285750" algn="just">
              <a:buFont typeface="Wingdings" panose="05000000000000000000" pitchFamily="2" charset="2"/>
              <a:buChar char="Ø"/>
            </a:pPr>
            <a:r>
              <a:rPr lang="nl-BE" b="1" dirty="0">
                <a:solidFill>
                  <a:srgbClr val="205B7B"/>
                </a:solidFill>
                <a:latin typeface="Omnes Regular Roman" charset="0"/>
              </a:rPr>
              <a:t>Werfvergaderingen:</a:t>
            </a:r>
          </a:p>
          <a:p>
            <a:pPr marL="285750" indent="-285750" algn="just">
              <a:buFont typeface="Arial" panose="020B0604020202020204" pitchFamily="34" charset="0"/>
              <a:buChar char="•"/>
            </a:pPr>
            <a:r>
              <a:rPr lang="nl-BE" sz="1200" dirty="0">
                <a:latin typeface="Omnes Regular Roman" charset="0"/>
              </a:rPr>
              <a:t>Fysiek, tenzij in bijzondere omstandigheden (zoals covid), dan via Teams;</a:t>
            </a:r>
          </a:p>
          <a:p>
            <a:pPr marL="285750" indent="-285750" algn="just">
              <a:buFont typeface="Arial" panose="020B0604020202020204" pitchFamily="34" charset="0"/>
              <a:buChar char="•"/>
            </a:pPr>
            <a:r>
              <a:rPr lang="nl-BE" sz="1200" dirty="0">
                <a:latin typeface="Omnes Regular Roman" charset="0"/>
              </a:rPr>
              <a:t>Vergaderingen organiseren zodat de betrokkenen zich kunnen vrijmaken, met name BT, STAB en de toekomstige beheerder;</a:t>
            </a:r>
          </a:p>
          <a:p>
            <a:pPr marL="285750" indent="-285750">
              <a:buFontTx/>
              <a:buChar char="-"/>
            </a:pPr>
            <a:r>
              <a:rPr lang="nl-BE" sz="1200" dirty="0">
                <a:latin typeface="+mj-lt"/>
                <a:cs typeface="Times New Roman" panose="02020603050405020304" pitchFamily="18" charset="0"/>
              </a:rPr>
              <a:t>Locatie: samen te bepalen;</a:t>
            </a:r>
          </a:p>
          <a:p>
            <a:pPr marL="285750" indent="-285750">
              <a:buFontTx/>
              <a:buChar char="-"/>
            </a:pPr>
            <a:r>
              <a:rPr lang="nl-BE" sz="1200" dirty="0">
                <a:latin typeface="+mj-lt"/>
                <a:cs typeface="Times New Roman" panose="02020603050405020304" pitchFamily="18" charset="0"/>
              </a:rPr>
              <a:t>Dag en uur: samen te bepalen;</a:t>
            </a:r>
          </a:p>
          <a:p>
            <a:endParaRPr lang="fr-FR" b="1" dirty="0">
              <a:solidFill>
                <a:srgbClr val="00A4B5"/>
              </a:solidFill>
              <a:latin typeface="Omnes Regular Roman" charset="0"/>
              <a:ea typeface="Omnes Regular Roman" charset="0"/>
              <a:cs typeface="Omnes Regular Roman" charset="0"/>
            </a:endParaRPr>
          </a:p>
        </p:txBody>
      </p:sp>
      <p:pic>
        <p:nvPicPr>
          <p:cNvPr id="2" name="Image 1">
            <a:extLst>
              <a:ext uri="{FF2B5EF4-FFF2-40B4-BE49-F238E27FC236}">
                <a16:creationId xmlns:a16="http://schemas.microsoft.com/office/drawing/2014/main" id="{980EAC80-FCED-666B-0D8A-49BBC5D14BC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EB19A1CD-22E6-A718-3CC2-7EE83D965493}"/>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286EE9DA-B679-D08C-2AA9-EC73BF3F4CC6}"/>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41F72F51-2DA7-783B-520E-6F4D9E76796B}"/>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698834DD-9BD9-7114-F5E1-B88D2E9477E2}"/>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8" name="Titre 1">
            <a:extLst>
              <a:ext uri="{FF2B5EF4-FFF2-40B4-BE49-F238E27FC236}">
                <a16:creationId xmlns:a16="http://schemas.microsoft.com/office/drawing/2014/main" id="{13C4215E-410B-96D0-8C45-1BFDA81A5400}"/>
              </a:ext>
            </a:extLst>
          </p:cNvPr>
          <p:cNvSpPr txBox="1">
            <a:spLocks/>
          </p:cNvSpPr>
          <p:nvPr/>
        </p:nvSpPr>
        <p:spPr>
          <a:xfrm>
            <a:off x="971600" y="469607"/>
            <a:ext cx="6995120" cy="97154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Organisatie van het courante werfbeheer </a:t>
            </a:r>
          </a:p>
        </p:txBody>
      </p:sp>
    </p:spTree>
    <p:extLst>
      <p:ext uri="{BB962C8B-B14F-4D97-AF65-F5344CB8AC3E}">
        <p14:creationId xmlns:p14="http://schemas.microsoft.com/office/powerpoint/2010/main" val="26042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773882" y="1245248"/>
            <a:ext cx="7907102" cy="4801314"/>
          </a:xfrm>
          <a:prstGeom prst="rect">
            <a:avLst/>
          </a:prstGeom>
          <a:noFill/>
        </p:spPr>
        <p:txBody>
          <a:bodyPr wrap="square" lIns="91440" tIns="45720" rIns="91440" bIns="45720" rtlCol="0" anchor="t">
            <a:spAutoFit/>
          </a:bodyPr>
          <a:lstStyle/>
          <a:p>
            <a:pPr marL="285750" lvl="2" indent="-285750">
              <a:buFont typeface="Wingdings" panose="05000000000000000000" pitchFamily="2" charset="2"/>
              <a:buChar char="Ø"/>
            </a:pPr>
            <a:r>
              <a:rPr lang="nl-BE" b="1" dirty="0">
                <a:solidFill>
                  <a:srgbClr val="205B7B"/>
                </a:solidFill>
                <a:latin typeface="Omnes Regular Roman"/>
              </a:rPr>
              <a:t>Borgtocht (te bezorgen aan de BH)</a:t>
            </a:r>
          </a:p>
          <a:p>
            <a:pPr marL="0" lvl="2"/>
            <a:r>
              <a:rPr lang="nl-BE" sz="1200" b="1" dirty="0">
                <a:solidFill>
                  <a:srgbClr val="00A4B5"/>
                </a:solidFill>
                <a:latin typeface="+mj-lt"/>
                <a:ea typeface="Omnes Regular Roman" charset="0"/>
                <a:cs typeface="Omnes Regular Roman" charset="0"/>
              </a:rPr>
              <a:t>Herinnering: </a:t>
            </a:r>
            <a:r>
              <a:rPr lang="nl-BE" sz="1200" dirty="0">
                <a:solidFill>
                  <a:srgbClr val="000000"/>
                </a:solidFill>
                <a:effectLst/>
                <a:latin typeface="+mj-lt"/>
                <a:ea typeface="Calibri" panose="020F0502020204030204" pitchFamily="34" charset="0"/>
                <a:cs typeface="Times New Roman"/>
              </a:rPr>
              <a:t>Art. 25 t/m 33 en 93 </a:t>
            </a:r>
            <a:r>
              <a:rPr lang="nl-BE" sz="1200" dirty="0">
                <a:solidFill>
                  <a:srgbClr val="000000"/>
                </a:solidFill>
                <a:latin typeface="+mj-lt"/>
                <a:ea typeface="Calibri" panose="020F0502020204030204" pitchFamily="34" charset="0"/>
                <a:cs typeface="Times New Roman"/>
              </a:rPr>
              <a:t>van het KB (Uitvoering) van 14 januari 2013</a:t>
            </a:r>
            <a:r>
              <a:rPr lang="nl-BE" sz="1200" dirty="0">
                <a:solidFill>
                  <a:srgbClr val="000000"/>
                </a:solidFill>
                <a:effectLst/>
                <a:latin typeface="+mj-lt"/>
                <a:ea typeface="Calibri" panose="020F0502020204030204" pitchFamily="34" charset="0"/>
                <a:cs typeface="Times New Roman"/>
              </a:rPr>
              <a:t>:</a:t>
            </a:r>
            <a:r>
              <a:rPr lang="nl-BE" sz="1200" dirty="0">
                <a:solidFill>
                  <a:srgbClr val="000000"/>
                </a:solidFill>
                <a:latin typeface="+mj-lt"/>
                <a:ea typeface="Calibri" panose="020F0502020204030204" pitchFamily="34" charset="0"/>
                <a:cs typeface="Times New Roman"/>
              </a:rPr>
              <a:t> </a:t>
            </a:r>
          </a:p>
          <a:p>
            <a:pPr marL="742950" lvl="3" indent="-285750">
              <a:buFont typeface="Arial" panose="020B0604020202020204" pitchFamily="34" charset="0"/>
              <a:buChar char="•"/>
            </a:pPr>
            <a:r>
              <a:rPr lang="nl-BE" sz="1200" dirty="0">
                <a:latin typeface="Omnes Regular Roman"/>
              </a:rPr>
              <a:t>Bewijsstuk te bezorgen aan de aanbesteder binnen de 30 kalenderdagen na ontvangst van de bestelbrief; </a:t>
            </a:r>
          </a:p>
          <a:p>
            <a:pPr marL="0" lvl="2"/>
            <a:r>
              <a:rPr lang="nl-BE" sz="1200" b="1" dirty="0">
                <a:solidFill>
                  <a:srgbClr val="00A4B5"/>
                </a:solidFill>
                <a:latin typeface="+mj-lt"/>
                <a:ea typeface="Omnes Regular Roman" charset="0"/>
                <a:cs typeface="Omnes Regular Roman" charset="0"/>
              </a:rPr>
              <a:t>(X)</a:t>
            </a:r>
            <a:r>
              <a:rPr lang="nl-BE" sz="1200" dirty="0">
                <a:solidFill>
                  <a:srgbClr val="00A4B5"/>
                </a:solidFill>
                <a:latin typeface="+mj-lt"/>
                <a:ea typeface="Omnes Regular Roman" charset="0"/>
                <a:cs typeface="Omnes Regular Roman" charset="0"/>
              </a:rPr>
              <a:t> Te wijzigen in geval van gedeeltelijke oplevering zoals bepaald in de opdracht</a:t>
            </a:r>
          </a:p>
          <a:p>
            <a:pPr marL="0" lvl="2"/>
            <a:endParaRPr lang="fr-BE" sz="1200" dirty="0">
              <a:solidFill>
                <a:srgbClr val="000000"/>
              </a:solidFill>
              <a:latin typeface="+mj-lt"/>
              <a:cs typeface="Times New Roman" panose="02020603050405020304" pitchFamily="18" charset="0"/>
            </a:endParaRPr>
          </a:p>
          <a:p>
            <a:pPr marL="742950" lvl="3" indent="-285750">
              <a:buFont typeface="Arial" panose="020B0604020202020204" pitchFamily="34" charset="0"/>
              <a:buChar char="•"/>
            </a:pPr>
            <a:r>
              <a:rPr lang="nl-BE" b="1" dirty="0">
                <a:solidFill>
                  <a:srgbClr val="205B7B"/>
                </a:solidFill>
                <a:latin typeface="Omnes Regular Roman"/>
              </a:rPr>
              <a:t>Verzekering (te bezorgen aan de BH)</a:t>
            </a:r>
          </a:p>
          <a:p>
            <a:pPr marL="0" lvl="2"/>
            <a:r>
              <a:rPr lang="nl-BE" sz="1200" b="1" dirty="0">
                <a:solidFill>
                  <a:srgbClr val="00A4B5"/>
                </a:solidFill>
                <a:latin typeface="+mj-lt"/>
                <a:ea typeface="Omnes Regular Roman" charset="0"/>
                <a:cs typeface="Omnes Regular Roman" charset="0"/>
              </a:rPr>
              <a:t>Herinnering: </a:t>
            </a:r>
            <a:r>
              <a:rPr lang="nl-BE" sz="1200" dirty="0">
                <a:solidFill>
                  <a:srgbClr val="000000"/>
                </a:solidFill>
                <a:effectLst/>
                <a:latin typeface="+mj-lt"/>
                <a:ea typeface="Calibri" panose="020F0502020204030204" pitchFamily="34" charset="0"/>
                <a:cs typeface="Times New Roman"/>
              </a:rPr>
              <a:t>Art. 24</a:t>
            </a:r>
            <a:r>
              <a:rPr lang="nl-BE" sz="1200" dirty="0">
                <a:solidFill>
                  <a:srgbClr val="000000"/>
                </a:solidFill>
                <a:latin typeface="+mj-lt"/>
                <a:ea typeface="Calibri" panose="020F0502020204030204" pitchFamily="34" charset="0"/>
                <a:cs typeface="Times New Roman"/>
              </a:rPr>
              <a:t> van het KB (Uitvoering) van 14 januari 2013</a:t>
            </a:r>
            <a:r>
              <a:rPr lang="nl-BE" sz="1200" dirty="0">
                <a:solidFill>
                  <a:srgbClr val="000000"/>
                </a:solidFill>
                <a:effectLst/>
                <a:latin typeface="+mj-lt"/>
                <a:ea typeface="Calibri" panose="020F0502020204030204" pitchFamily="34" charset="0"/>
                <a:cs typeface="Times New Roman"/>
              </a:rPr>
              <a:t>:</a:t>
            </a:r>
          </a:p>
          <a:p>
            <a:pPr marL="742950" lvl="3" indent="-285750">
              <a:buFont typeface="Arial" panose="020B0604020202020204" pitchFamily="34" charset="0"/>
              <a:buChar char="•"/>
            </a:pPr>
            <a:r>
              <a:rPr lang="nl-BE" sz="1200" dirty="0">
                <a:latin typeface="Omnes Regular Roman"/>
              </a:rPr>
              <a:t>Verzekering « alle </a:t>
            </a:r>
            <a:r>
              <a:rPr lang="nl-BE" sz="1200" dirty="0" err="1">
                <a:latin typeface="Omnes Regular Roman"/>
              </a:rPr>
              <a:t>bouwplaatsrisico’s</a:t>
            </a:r>
            <a:r>
              <a:rPr lang="nl-BE" sz="1200" dirty="0">
                <a:latin typeface="Omnes Regular Roman"/>
              </a:rPr>
              <a:t> »;</a:t>
            </a:r>
          </a:p>
          <a:p>
            <a:pPr marL="742950" lvl="3" indent="-285750">
              <a:buFont typeface="Arial" panose="020B0604020202020204" pitchFamily="34" charset="0"/>
              <a:buChar char="•"/>
            </a:pPr>
            <a:r>
              <a:rPr lang="nl-BE" sz="1200" dirty="0">
                <a:latin typeface="Omnes Regular Roman"/>
              </a:rPr>
              <a:t>Verzekering tegen alle risico’s van brand, blikseminslag en ontploffingen ten belope van de waarde van de werken;</a:t>
            </a:r>
          </a:p>
          <a:p>
            <a:pPr marL="742950" lvl="3" indent="-285750">
              <a:buFont typeface="Arial" panose="020B0604020202020204" pitchFamily="34" charset="0"/>
              <a:buChar char="•"/>
            </a:pPr>
            <a:r>
              <a:rPr lang="nl-BE" sz="1200" dirty="0">
                <a:latin typeface="Omnes Regular Roman"/>
              </a:rPr>
              <a:t>Verzekering die de tienjarige aansprakelijkheid dekt;</a:t>
            </a:r>
          </a:p>
          <a:p>
            <a:pPr marL="742950" lvl="3" indent="-285750">
              <a:buFont typeface="Arial" panose="020B0604020202020204" pitchFamily="34" charset="0"/>
              <a:buChar char="•"/>
            </a:pPr>
            <a:endParaRPr lang="fr-FR" sz="1200" b="1" dirty="0">
              <a:solidFill>
                <a:srgbClr val="00A4B5"/>
              </a:solidFill>
              <a:latin typeface="Omnes Regular Roman" charset="0"/>
            </a:endParaRPr>
          </a:p>
          <a:p>
            <a:pPr marL="285750" lvl="2" indent="-285750">
              <a:buFont typeface="Wingdings" panose="05000000000000000000" pitchFamily="2" charset="2"/>
              <a:buChar char="Ø"/>
            </a:pPr>
            <a:r>
              <a:rPr lang="nl-BE" b="1" dirty="0">
                <a:solidFill>
                  <a:srgbClr val="205B7B"/>
                </a:solidFill>
                <a:latin typeface="Omnes Regular Roman"/>
              </a:rPr>
              <a:t>Lijst met onderaannemers (te bezorgen aan de BH)</a:t>
            </a:r>
          </a:p>
          <a:p>
            <a:pPr marL="0" lvl="2"/>
            <a:r>
              <a:rPr lang="nl-BE" sz="1200" b="1" dirty="0">
                <a:solidFill>
                  <a:srgbClr val="00A4B5"/>
                </a:solidFill>
                <a:latin typeface="+mj-lt"/>
                <a:ea typeface="Omnes Regular Roman" charset="0"/>
                <a:cs typeface="Omnes Regular Roman" charset="0"/>
              </a:rPr>
              <a:t>Herinnering: </a:t>
            </a:r>
            <a:r>
              <a:rPr lang="nl-BE" sz="1200" dirty="0">
                <a:solidFill>
                  <a:srgbClr val="000000"/>
                </a:solidFill>
                <a:effectLst/>
                <a:latin typeface="+mj-lt"/>
                <a:ea typeface="Calibri" panose="020F0502020204030204" pitchFamily="34" charset="0"/>
                <a:cs typeface="Times New Roman"/>
              </a:rPr>
              <a:t>Art. 12 t/m 15</a:t>
            </a:r>
            <a:r>
              <a:rPr lang="nl-BE" sz="1200" dirty="0">
                <a:solidFill>
                  <a:srgbClr val="000000"/>
                </a:solidFill>
                <a:latin typeface="+mj-lt"/>
                <a:ea typeface="Calibri" panose="020F0502020204030204" pitchFamily="34" charset="0"/>
                <a:cs typeface="Times New Roman"/>
              </a:rPr>
              <a:t> van het KB (Uitvoering) van 14 januari 2013</a:t>
            </a:r>
            <a:r>
              <a:rPr lang="nl-BE" sz="1200" dirty="0">
                <a:solidFill>
                  <a:srgbClr val="000000"/>
                </a:solidFill>
                <a:effectLst/>
                <a:latin typeface="+mj-lt"/>
                <a:ea typeface="Calibri" panose="020F0502020204030204" pitchFamily="34" charset="0"/>
                <a:cs typeface="Times New Roman"/>
              </a:rPr>
              <a:t>:</a:t>
            </a:r>
          </a:p>
          <a:p>
            <a:pPr marL="742950" lvl="3" indent="-285750">
              <a:buFont typeface="Arial" panose="020B0604020202020204" pitchFamily="34" charset="0"/>
              <a:buChar char="•"/>
            </a:pPr>
            <a:r>
              <a:rPr lang="nl-BE" sz="1200" dirty="0"/>
              <a:t>Informatie die ten laatste bij de aanvang van de uitvoering van de opdracht aan de aanbesteder moet worden bezorgd (de naam, de contactgegevens, de wettelijke vertegenwoordigers, de referenties (</a:t>
            </a:r>
            <a:r>
              <a:rPr lang="nl-BE" sz="1200" dirty="0" err="1"/>
              <a:t>BTW-nummer</a:t>
            </a:r>
            <a:r>
              <a:rPr lang="nl-BE" sz="1200" dirty="0"/>
              <a:t>, erkenning, enz.) en de nationaliteit van elk van de onderaannemers die aan de werken deelneemt, alsook het bedrag van de werken);</a:t>
            </a:r>
          </a:p>
          <a:p>
            <a:pPr marL="742950" lvl="3" indent="-285750">
              <a:buFont typeface="Arial" panose="020B0604020202020204" pitchFamily="34" charset="0"/>
              <a:buChar char="•"/>
            </a:pPr>
            <a:r>
              <a:rPr lang="nl-BE" sz="1200" dirty="0">
                <a:solidFill>
                  <a:srgbClr val="000000"/>
                </a:solidFill>
                <a:effectLst/>
                <a:latin typeface="+mj-lt"/>
                <a:ea typeface="Calibri" panose="020F0502020204030204" pitchFamily="34" charset="0"/>
                <a:cs typeface="Times New Roman"/>
              </a:rPr>
              <a:t>De informatie wordt meegedeeld </a:t>
            </a:r>
            <a:r>
              <a:rPr lang="nl-BE" sz="1200" u="sng" dirty="0">
                <a:solidFill>
                  <a:srgbClr val="000000"/>
                </a:solidFill>
                <a:effectLst/>
                <a:latin typeface="+mj-lt"/>
                <a:ea typeface="Calibri" panose="020F0502020204030204" pitchFamily="34" charset="0"/>
                <a:cs typeface="Times New Roman"/>
              </a:rPr>
              <a:t>ten minste 30 dagen voordat de onderaannemer begint met de werken die hem betreffen</a:t>
            </a:r>
            <a:r>
              <a:rPr lang="nl-BE" sz="1200" dirty="0">
                <a:solidFill>
                  <a:srgbClr val="000000"/>
                </a:solidFill>
                <a:effectLst/>
                <a:latin typeface="+mj-lt"/>
                <a:ea typeface="Calibri" panose="020F0502020204030204" pitchFamily="34" charset="0"/>
                <a:cs typeface="Times New Roman"/>
              </a:rPr>
              <a:t>;</a:t>
            </a:r>
            <a:endParaRPr lang="nl-BE" sz="1200" u="sng" dirty="0">
              <a:solidFill>
                <a:srgbClr val="000000"/>
              </a:solidFill>
              <a:latin typeface="+mj-lt"/>
              <a:ea typeface="Calibri" panose="020F0502020204030204" pitchFamily="34" charset="0"/>
              <a:cs typeface="Times New Roman"/>
            </a:endParaRPr>
          </a:p>
          <a:p>
            <a:pPr marL="457200" lvl="3"/>
            <a:endParaRPr lang="fr-FR" sz="1200" b="1" dirty="0">
              <a:solidFill>
                <a:srgbClr val="00A4B5"/>
              </a:solidFill>
              <a:latin typeface="Omnes Regular Roman" charset="0"/>
            </a:endParaRPr>
          </a:p>
          <a:p>
            <a:pPr algn="just"/>
            <a:endParaRPr lang="fr-BE" sz="1200" u="sng" dirty="0">
              <a:solidFill>
                <a:srgbClr val="000000"/>
              </a:solidFill>
              <a:latin typeface="+mj-lt"/>
              <a:ea typeface="Calibri" panose="020F0502020204030204" pitchFamily="34" charset="0"/>
              <a:cs typeface="Times New Roman" panose="02020603050405020304" pitchFamily="18" charset="0"/>
            </a:endParaRPr>
          </a:p>
          <a:p>
            <a:pPr algn="just"/>
            <a:r>
              <a:rPr lang="nl-BE" sz="1200" b="1" dirty="0">
                <a:solidFill>
                  <a:srgbClr val="00A4B5"/>
                </a:solidFill>
                <a:latin typeface="+mj-lt"/>
                <a:ea typeface="Omnes Regular Roman" charset="0"/>
                <a:cs typeface="Omnes Regular Roman" charset="0"/>
              </a:rPr>
              <a:t>(X) </a:t>
            </a:r>
            <a:r>
              <a:rPr lang="nl-BE" sz="1200" dirty="0">
                <a:solidFill>
                  <a:srgbClr val="00A4B5"/>
                </a:solidFill>
                <a:latin typeface="+mj-lt"/>
                <a:ea typeface="Omnes Regular Roman" charset="0"/>
                <a:cs typeface="Omnes Regular Roman" charset="0"/>
              </a:rPr>
              <a:t>In het geval van een </a:t>
            </a:r>
            <a:r>
              <a:rPr lang="nl-BE" sz="1200" b="1" dirty="0">
                <a:solidFill>
                  <a:srgbClr val="00A4B5"/>
                </a:solidFill>
                <a:latin typeface="+mj-lt"/>
                <a:ea typeface="Omnes Regular Roman" charset="0"/>
                <a:cs typeface="Omnes Regular Roman" charset="0"/>
              </a:rPr>
              <a:t>R</a:t>
            </a:r>
            <a:r>
              <a:rPr lang="nl-BE" sz="1200" dirty="0">
                <a:solidFill>
                  <a:srgbClr val="00A4B5"/>
                </a:solidFill>
                <a:latin typeface="+mj-lt"/>
                <a:ea typeface="Omnes Regular Roman" charset="0"/>
                <a:cs typeface="Omnes Regular Roman" charset="0"/>
              </a:rPr>
              <a:t>enovatie in een </a:t>
            </a:r>
            <a:r>
              <a:rPr lang="nl-BE" sz="1200" b="1" dirty="0">
                <a:solidFill>
                  <a:srgbClr val="00A4B5"/>
                </a:solidFill>
                <a:latin typeface="+mj-lt"/>
                <a:ea typeface="Omnes Regular Roman" charset="0"/>
                <a:cs typeface="Omnes Regular Roman" charset="0"/>
              </a:rPr>
              <a:t>B</a:t>
            </a:r>
            <a:r>
              <a:rPr lang="nl-BE" sz="1200" dirty="0">
                <a:solidFill>
                  <a:srgbClr val="00A4B5"/>
                </a:solidFill>
                <a:latin typeface="+mj-lt"/>
                <a:ea typeface="Omnes Regular Roman" charset="0"/>
                <a:cs typeface="Omnes Regular Roman" charset="0"/>
              </a:rPr>
              <a:t>ewoonde </a:t>
            </a:r>
            <a:r>
              <a:rPr lang="nl-BE" sz="1200" b="1" dirty="0">
                <a:solidFill>
                  <a:srgbClr val="00A4B5"/>
                </a:solidFill>
                <a:latin typeface="+mj-lt"/>
                <a:ea typeface="Omnes Regular Roman" charset="0"/>
                <a:cs typeface="Omnes Regular Roman" charset="0"/>
              </a:rPr>
              <a:t>O</a:t>
            </a:r>
            <a:r>
              <a:rPr lang="nl-BE" sz="1200" dirty="0">
                <a:solidFill>
                  <a:srgbClr val="00A4B5"/>
                </a:solidFill>
                <a:latin typeface="+mj-lt"/>
                <a:ea typeface="Omnes Regular Roman" charset="0"/>
                <a:cs typeface="Omnes Regular Roman" charset="0"/>
              </a:rPr>
              <a:t>mgeving (RBO) </a:t>
            </a:r>
            <a:r>
              <a:rPr lang="nl-BE" sz="1200" dirty="0">
                <a:latin typeface="+mj-lt"/>
                <a:ea typeface="Omnes Regular Roman" charset="0"/>
                <a:cs typeface="Omnes Regular Roman" charset="0"/>
              </a:rPr>
              <a:t>moeten onderaannemers, om de veiligheid op de bouwplaats te handhaven, duidelijk identificeerbaar zijn en vooraf gekend zijn door alle betrokkenen.</a:t>
            </a:r>
          </a:p>
        </p:txBody>
      </p:sp>
      <p:pic>
        <p:nvPicPr>
          <p:cNvPr id="2" name="Image 1">
            <a:extLst>
              <a:ext uri="{FF2B5EF4-FFF2-40B4-BE49-F238E27FC236}">
                <a16:creationId xmlns:a16="http://schemas.microsoft.com/office/drawing/2014/main" id="{4CB6866A-B748-CCCC-42A5-6D48771BA92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0E241C2F-4826-CE1A-8C41-145A70B225A5}"/>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OVM</a:t>
            </a:r>
          </a:p>
        </p:txBody>
      </p:sp>
      <p:sp>
        <p:nvSpPr>
          <p:cNvPr id="4" name="ZoneTexte 3">
            <a:extLst>
              <a:ext uri="{FF2B5EF4-FFF2-40B4-BE49-F238E27FC236}">
                <a16:creationId xmlns:a16="http://schemas.microsoft.com/office/drawing/2014/main" id="{A38C2E89-0661-F8A6-FEC2-A6F17FF4F939}"/>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241ADBE3-DC30-76E1-90CF-32C5553E38DF}"/>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4EE3C663-BB1C-FB49-F692-732239DD0B84}"/>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16" name="Titre 1">
            <a:extLst>
              <a:ext uri="{FF2B5EF4-FFF2-40B4-BE49-F238E27FC236}">
                <a16:creationId xmlns:a16="http://schemas.microsoft.com/office/drawing/2014/main" id="{4617EF68-A5EF-187E-8848-FB41A428E21D}"/>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865589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840923" y="1194604"/>
            <a:ext cx="7907102" cy="1846659"/>
          </a:xfrm>
          <a:prstGeom prst="rect">
            <a:avLst/>
          </a:prstGeom>
          <a:noFill/>
        </p:spPr>
        <p:txBody>
          <a:bodyPr wrap="square" lIns="91440" tIns="45720" rIns="91440" bIns="45720" rtlCol="0" anchor="t">
            <a:spAutoFit/>
          </a:bodyPr>
          <a:lstStyle/>
          <a:p>
            <a:pPr marL="285750" lvl="2" indent="-285750">
              <a:buFont typeface="Wingdings" panose="05000000000000000000" pitchFamily="2" charset="2"/>
              <a:buChar char="Ø"/>
            </a:pPr>
            <a:r>
              <a:rPr lang="nl-BE" b="1" dirty="0">
                <a:solidFill>
                  <a:srgbClr val="205B7B"/>
                </a:solidFill>
                <a:latin typeface="Omnes Regular Roman" charset="0"/>
              </a:rPr>
              <a:t>Dagboek van de werken (te bezorgen aan de BH)</a:t>
            </a:r>
          </a:p>
          <a:p>
            <a:pPr marL="0" lvl="2"/>
            <a:r>
              <a:rPr lang="nl-BE" sz="1200" b="1" dirty="0">
                <a:solidFill>
                  <a:srgbClr val="00A4B5"/>
                </a:solidFill>
                <a:latin typeface="+mj-lt"/>
                <a:ea typeface="Omnes Regular Roman" charset="0"/>
                <a:cs typeface="Omnes Regular Roman" charset="0"/>
              </a:rPr>
              <a:t>Herinnering: </a:t>
            </a:r>
            <a:r>
              <a:rPr lang="nl-BE" sz="1200" dirty="0">
                <a:solidFill>
                  <a:srgbClr val="000000"/>
                </a:solidFill>
              </a:rPr>
              <a:t>Art. 83 van het KB (Uitvoering) van 14 januari 2013:</a:t>
            </a:r>
            <a:r>
              <a:rPr lang="nl-BE" sz="1200" dirty="0">
                <a:solidFill>
                  <a:srgbClr val="000000"/>
                </a:solidFill>
                <a:effectLst/>
                <a:latin typeface="+mj-lt"/>
                <a:ea typeface="Calibri" panose="020F0502020204030204" pitchFamily="34" charset="0"/>
                <a:cs typeface="Times New Roman" panose="02020603050405020304" pitchFamily="18" charset="0"/>
              </a:rPr>
              <a:t> </a:t>
            </a:r>
          </a:p>
          <a:p>
            <a:pPr marL="628650" lvl="1" indent="-171450">
              <a:buFont typeface="Arial" panose="020B0604020202020204" pitchFamily="34" charset="0"/>
              <a:buChar char="•"/>
            </a:pPr>
            <a:r>
              <a:rPr lang="nl-BE" sz="1200" dirty="0">
                <a:latin typeface="+mj-lt"/>
                <a:cs typeface="Times New Roman" panose="02020603050405020304" pitchFamily="18" charset="0"/>
              </a:rPr>
              <a:t>Een stramien van het dagboek van de werken wordt voorgesteld door de AANN en goedgekeurd door de werfleiding;  </a:t>
            </a:r>
          </a:p>
          <a:p>
            <a:pPr marL="628650" lvl="1" indent="-171450">
              <a:buFont typeface="Arial" panose="020B0604020202020204" pitchFamily="34" charset="0"/>
              <a:buChar char="•"/>
            </a:pPr>
            <a:r>
              <a:rPr lang="nl-BE" sz="1200" dirty="0">
                <a:latin typeface="+mj-lt"/>
                <a:cs typeface="Times New Roman"/>
              </a:rPr>
              <a:t>Het dagboek van de werken wordt bijgehouden door </a:t>
            </a:r>
            <a:r>
              <a:rPr lang="nl-BE" sz="1200" u="sng" dirty="0">
                <a:latin typeface="+mj-lt"/>
                <a:cs typeface="Times New Roman"/>
              </a:rPr>
              <a:t>de ontwerper</a:t>
            </a:r>
            <a:r>
              <a:rPr lang="nl-BE" sz="1200" dirty="0">
                <a:latin typeface="+mj-lt"/>
                <a:cs typeface="Times New Roman"/>
              </a:rPr>
              <a:t>;</a:t>
            </a:r>
            <a:r>
              <a:rPr lang="nl-BE" sz="1200" u="sng" dirty="0">
                <a:latin typeface="+mj-lt"/>
                <a:cs typeface="Times New Roman"/>
              </a:rPr>
              <a:t> </a:t>
            </a:r>
          </a:p>
          <a:p>
            <a:pPr marL="628650" lvl="1" indent="-171450">
              <a:buFont typeface="Arial" panose="020B0604020202020204" pitchFamily="34" charset="0"/>
              <a:buChar char="•"/>
            </a:pPr>
            <a:r>
              <a:rPr lang="nl-BE" sz="1200" dirty="0">
                <a:latin typeface="+mj-lt"/>
                <a:cs typeface="Times New Roman"/>
              </a:rPr>
              <a:t>De architect en de OVM schrijven in het dagboek van de werken wat is waargenomen tijdens hun bezoeken; </a:t>
            </a:r>
          </a:p>
          <a:p>
            <a:pPr marL="628650" lvl="1" indent="-171450">
              <a:buFont typeface="Arial" panose="020B0604020202020204" pitchFamily="34" charset="0"/>
              <a:buChar char="•"/>
            </a:pPr>
            <a:r>
              <a:rPr lang="nl-BE" sz="1200" dirty="0">
                <a:latin typeface="+mj-lt"/>
                <a:cs typeface="Times New Roman"/>
              </a:rPr>
              <a:t>De aannemer ondertekent, maar kan geen informatie toevoegen.</a:t>
            </a:r>
          </a:p>
          <a:p>
            <a:endParaRPr lang="fr-BE" sz="1200" dirty="0">
              <a:latin typeface="+mj-lt"/>
              <a:cs typeface="Times New Roman" panose="02020603050405020304" pitchFamily="18" charset="0"/>
            </a:endParaRPr>
          </a:p>
          <a:p>
            <a:pPr marL="742950" lvl="3" indent="-285750">
              <a:buFont typeface="Arial" panose="020B0604020202020204" pitchFamily="34" charset="0"/>
              <a:buChar char="•"/>
            </a:pPr>
            <a:endParaRPr lang="fr-FR" sz="1200" b="1" dirty="0">
              <a:solidFill>
                <a:srgbClr val="00A4B5"/>
              </a:solidFill>
              <a:latin typeface="Omnes Regular Roman" charset="0"/>
            </a:endParaRPr>
          </a:p>
        </p:txBody>
      </p:sp>
      <p:pic>
        <p:nvPicPr>
          <p:cNvPr id="2" name="Image 1">
            <a:extLst>
              <a:ext uri="{FF2B5EF4-FFF2-40B4-BE49-F238E27FC236}">
                <a16:creationId xmlns:a16="http://schemas.microsoft.com/office/drawing/2014/main" id="{4CB6866A-B748-CCCC-42A5-6D48771BA92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8272" y="6125291"/>
            <a:ext cx="1019081" cy="524923"/>
          </a:xfrm>
          <a:prstGeom prst="rect">
            <a:avLst/>
          </a:prstGeom>
        </p:spPr>
      </p:pic>
      <p:sp>
        <p:nvSpPr>
          <p:cNvPr id="3" name="ZoneTexte 2">
            <a:extLst>
              <a:ext uri="{FF2B5EF4-FFF2-40B4-BE49-F238E27FC236}">
                <a16:creationId xmlns:a16="http://schemas.microsoft.com/office/drawing/2014/main" id="{0E241C2F-4826-CE1A-8C41-145A70B225A5}"/>
              </a:ext>
            </a:extLst>
          </p:cNvPr>
          <p:cNvSpPr txBox="1"/>
          <p:nvPr/>
        </p:nvSpPr>
        <p:spPr>
          <a:xfrm>
            <a:off x="1136186" y="6066855"/>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a:t>Logo </a:t>
            </a:r>
          </a:p>
          <a:p>
            <a:pPr algn="ctr"/>
            <a:r>
              <a:rPr lang="nl-BE" sz="1800"/>
              <a:t>OVM</a:t>
            </a:r>
          </a:p>
        </p:txBody>
      </p:sp>
      <p:sp>
        <p:nvSpPr>
          <p:cNvPr id="4" name="ZoneTexte 3">
            <a:extLst>
              <a:ext uri="{FF2B5EF4-FFF2-40B4-BE49-F238E27FC236}">
                <a16:creationId xmlns:a16="http://schemas.microsoft.com/office/drawing/2014/main" id="{A38C2E89-0661-F8A6-FEC2-A6F17FF4F939}"/>
              </a:ext>
            </a:extLst>
          </p:cNvPr>
          <p:cNvSpPr txBox="1"/>
          <p:nvPr/>
        </p:nvSpPr>
        <p:spPr>
          <a:xfrm>
            <a:off x="2843808" y="6050547"/>
            <a:ext cx="1367061" cy="646331"/>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Logo </a:t>
            </a:r>
          </a:p>
          <a:p>
            <a:pPr algn="ctr"/>
            <a:r>
              <a:rPr lang="nl-BE" sz="1800" dirty="0"/>
              <a:t>AANNEMER</a:t>
            </a:r>
          </a:p>
        </p:txBody>
      </p:sp>
      <p:sp>
        <p:nvSpPr>
          <p:cNvPr id="5" name="ZoneTexte 4">
            <a:extLst>
              <a:ext uri="{FF2B5EF4-FFF2-40B4-BE49-F238E27FC236}">
                <a16:creationId xmlns:a16="http://schemas.microsoft.com/office/drawing/2014/main" id="{241ADBE3-DC30-76E1-90CF-32C5553E38DF}"/>
              </a:ext>
            </a:extLst>
          </p:cNvPr>
          <p:cNvSpPr txBox="1"/>
          <p:nvPr/>
        </p:nvSpPr>
        <p:spPr>
          <a:xfrm>
            <a:off x="4615548" y="6066854"/>
            <a:ext cx="1367061" cy="923330"/>
          </a:xfrm>
          <a:prstGeom prst="rect">
            <a:avLst/>
          </a:prstGeom>
          <a:noFill/>
        </p:spPr>
        <p:txBody>
          <a:bodyPr wrap="square">
            <a:spAutoFit/>
          </a:bodyPr>
          <a:lstStyle>
            <a:defPPr>
              <a:defRPr lang="fr-FR"/>
            </a:defPPr>
            <a:lvl1pPr>
              <a:defRPr sz="4000">
                <a:solidFill>
                  <a:srgbClr val="205B7B"/>
                </a:solidFill>
                <a:latin typeface="Omnes Regular Roman" charset="0"/>
              </a:defRPr>
            </a:lvl1pPr>
            <a:lvl3pPr marL="285750" lvl="2" indent="-285750">
              <a:buFont typeface="Wingdings" panose="05000000000000000000" pitchFamily="2" charset="2"/>
              <a:buChar char="Ø"/>
              <a:defRPr b="1">
                <a:solidFill>
                  <a:srgbClr val="00A4B5"/>
                </a:solidFill>
                <a:latin typeface="Omnes Regular Roman" charset="0"/>
              </a:defRPr>
            </a:lvl3pPr>
          </a:lstStyle>
          <a:p>
            <a:pPr algn="ctr"/>
            <a:r>
              <a:rPr lang="nl-BE" sz="1800" dirty="0"/>
              <a:t>Ander </a:t>
            </a:r>
          </a:p>
          <a:p>
            <a:pPr algn="ctr"/>
            <a:r>
              <a:rPr lang="nl-BE" sz="1800" dirty="0"/>
              <a:t>logo </a:t>
            </a:r>
          </a:p>
          <a:p>
            <a:pPr algn="ctr"/>
            <a:endParaRPr lang="nl-BE" sz="1800" dirty="0"/>
          </a:p>
        </p:txBody>
      </p:sp>
      <p:cxnSp>
        <p:nvCxnSpPr>
          <p:cNvPr id="6" name="Connecteur droit 5">
            <a:extLst>
              <a:ext uri="{FF2B5EF4-FFF2-40B4-BE49-F238E27FC236}">
                <a16:creationId xmlns:a16="http://schemas.microsoft.com/office/drawing/2014/main" id="{4EE3C663-BB1C-FB49-F692-732239DD0B84}"/>
              </a:ext>
            </a:extLst>
          </p:cNvPr>
          <p:cNvCxnSpPr/>
          <p:nvPr/>
        </p:nvCxnSpPr>
        <p:spPr>
          <a:xfrm>
            <a:off x="0" y="5999902"/>
            <a:ext cx="9141714"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7" name="Titre 1">
            <a:extLst>
              <a:ext uri="{FF2B5EF4-FFF2-40B4-BE49-F238E27FC236}">
                <a16:creationId xmlns:a16="http://schemas.microsoft.com/office/drawing/2014/main" id="{27706A09-392E-49DC-9196-9E281A1DDB16}"/>
              </a:ext>
            </a:extLst>
          </p:cNvPr>
          <p:cNvSpPr txBox="1">
            <a:spLocks/>
          </p:cNvSpPr>
          <p:nvPr/>
        </p:nvSpPr>
        <p:spPr>
          <a:xfrm>
            <a:off x="971600" y="223060"/>
            <a:ext cx="6995120" cy="97154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BE" sz="3600" u="sng">
                <a:solidFill>
                  <a:srgbClr val="00A4B5"/>
                </a:solidFill>
                <a:latin typeface="Omnes Semibold Roman" charset="0"/>
              </a:rPr>
              <a:t>Administratief</a:t>
            </a:r>
          </a:p>
        </p:txBody>
      </p:sp>
    </p:spTree>
    <p:extLst>
      <p:ext uri="{BB962C8B-B14F-4D97-AF65-F5344CB8AC3E}">
        <p14:creationId xmlns:p14="http://schemas.microsoft.com/office/powerpoint/2010/main" val="3224196350"/>
      </p:ext>
    </p:extLst>
  </p:cSld>
  <p:clrMapOvr>
    <a:masterClrMapping/>
  </p:clrMapOvr>
</p:sld>
</file>

<file path=ppt/theme/theme1.xml><?xml version="1.0" encoding="utf-8"?>
<a:theme xmlns:a="http://schemas.openxmlformats.org/drawingml/2006/main" name="Thème Office">
  <a:themeElements>
    <a:clrScheme name="SLRB_charte 2017">
      <a:dk1>
        <a:sysClr val="windowText" lastClr="000000"/>
      </a:dk1>
      <a:lt1>
        <a:sysClr val="window" lastClr="FFFFFF"/>
      </a:lt1>
      <a:dk2>
        <a:srgbClr val="242852"/>
      </a:dk2>
      <a:lt2>
        <a:srgbClr val="ACCBF9"/>
      </a:lt2>
      <a:accent1>
        <a:srgbClr val="9D9C9C"/>
      </a:accent1>
      <a:accent2>
        <a:srgbClr val="2C3D4F"/>
      </a:accent2>
      <a:accent3>
        <a:srgbClr val="00A4B7"/>
      </a:accent3>
      <a:accent4>
        <a:srgbClr val="008594"/>
      </a:accent4>
      <a:accent5>
        <a:srgbClr val="3E5B7B"/>
      </a:accent5>
      <a:accent6>
        <a:srgbClr val="E5004D"/>
      </a:accent6>
      <a:hlink>
        <a:srgbClr val="6C496F"/>
      </a:hlink>
      <a:folHlink>
        <a:srgbClr val="C8C5C5"/>
      </a:folHlink>
    </a:clrScheme>
    <a:fontScheme name="SLRB">
      <a:majorFont>
        <a:latin typeface="Omnes Regular"/>
        <a:ea typeface=""/>
        <a:cs typeface=""/>
      </a:majorFont>
      <a:minorFont>
        <a:latin typeface="Omnes Regular"/>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E79E7AC09BCD4DBD923EE6359769BC" ma:contentTypeVersion="15" ma:contentTypeDescription="Crée un document." ma:contentTypeScope="" ma:versionID="2a1200c01895c955efa513b216eb9806">
  <xsd:schema xmlns:xsd="http://www.w3.org/2001/XMLSchema" xmlns:xs="http://www.w3.org/2001/XMLSchema" xmlns:p="http://schemas.microsoft.com/office/2006/metadata/properties" xmlns:ns2="c7e117b2-efe3-4b9a-b280-472805a36568" xmlns:ns3="d80ecef4-82c1-4ca5-be87-e14b65f18f98" targetNamespace="http://schemas.microsoft.com/office/2006/metadata/properties" ma:root="true" ma:fieldsID="d589f29b59dd955f3e3860822f50f37c" ns2:_="" ns3:_="">
    <xsd:import namespace="c7e117b2-efe3-4b9a-b280-472805a36568"/>
    <xsd:import namespace="d80ecef4-82c1-4ca5-be87-e14b65f18f9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3:SharedWithUsers" minOccurs="0"/>
                <xsd:element ref="ns3:SharedWithDetails"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e117b2-efe3-4b9a-b280-472805a365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alises d’images" ma:readOnly="false" ma:fieldId="{5cf76f15-5ced-4ddc-b409-7134ff3c332f}" ma:taxonomyMulti="true" ma:sspId="5e3cce23-1788-4ece-a9c2-5ee310c6a83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0ecef4-82c1-4ca5-be87-e14b65f18f9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288d12c-b983-4374-a42c-6cd66d4d8b73}" ma:internalName="TaxCatchAll" ma:showField="CatchAllData" ma:web="d80ecef4-82c1-4ca5-be87-e14b65f18f9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e117b2-efe3-4b9a-b280-472805a36568">
      <Terms xmlns="http://schemas.microsoft.com/office/infopath/2007/PartnerControls"/>
    </lcf76f155ced4ddcb4097134ff3c332f>
    <TaxCatchAll xmlns="d80ecef4-82c1-4ca5-be87-e14b65f18f98" xsi:nil="true"/>
    <SharedWithUsers xmlns="d80ecef4-82c1-4ca5-be87-e14b65f18f98">
      <UserInfo>
        <DisplayName>Ingrid COTRINA ARAUJO</DisplayName>
        <AccountId>515</AccountId>
        <AccountType/>
      </UserInfo>
      <UserInfo>
        <DisplayName>Xavier LEROY</DisplayName>
        <AccountId>2396</AccountId>
        <AccountType/>
      </UserInfo>
      <UserInfo>
        <DisplayName>Taoufik HAMZAOUI</DisplayName>
        <AccountId>316</AccountId>
        <AccountType/>
      </UserInfo>
      <UserInfo>
        <DisplayName>François PIRLOT</DisplayName>
        <AccountId>293</AccountId>
        <AccountType/>
      </UserInfo>
    </SharedWithUsers>
  </documentManagement>
</p:properties>
</file>

<file path=customXml/itemProps1.xml><?xml version="1.0" encoding="utf-8"?>
<ds:datastoreItem xmlns:ds="http://schemas.openxmlformats.org/officeDocument/2006/customXml" ds:itemID="{7BDF0559-33BD-482A-B1CC-79A53447CF55}">
  <ds:schemaRefs>
    <ds:schemaRef ds:uri="http://schemas.microsoft.com/sharepoint/v3/contenttype/forms"/>
  </ds:schemaRefs>
</ds:datastoreItem>
</file>

<file path=customXml/itemProps2.xml><?xml version="1.0" encoding="utf-8"?>
<ds:datastoreItem xmlns:ds="http://schemas.openxmlformats.org/officeDocument/2006/customXml" ds:itemID="{5DA77B3A-C212-4A18-98AE-47FE17BC4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e117b2-efe3-4b9a-b280-472805a36568"/>
    <ds:schemaRef ds:uri="d80ecef4-82c1-4ca5-be87-e14b65f18f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7AF514-1158-4D70-8F17-4FE9CDFF5C48}">
  <ds:schemaRefs>
    <ds:schemaRef ds:uri="http://schemas.microsoft.com/office/2006/documentManagement/types"/>
    <ds:schemaRef ds:uri="http://purl.org/dc/terms/"/>
    <ds:schemaRef ds:uri="http://purl.org/dc/dcmitype/"/>
    <ds:schemaRef ds:uri="http://www.w3.org/XML/1998/namespace"/>
    <ds:schemaRef ds:uri="http://schemas.microsoft.com/office/2006/metadata/properties"/>
    <ds:schemaRef ds:uri="c7e117b2-efe3-4b9a-b280-472805a36568"/>
    <ds:schemaRef ds:uri="http://purl.org/dc/elements/1.1/"/>
    <ds:schemaRef ds:uri="d80ecef4-82c1-4ca5-be87-e14b65f18f98"/>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117</TotalTime>
  <Words>2715</Words>
  <Application>Microsoft Office PowerPoint</Application>
  <PresentationFormat>Affichage à l'écran (4:3)</PresentationFormat>
  <Paragraphs>413</Paragraphs>
  <Slides>21</Slides>
  <Notes>5</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Arial</vt:lpstr>
      <vt:lpstr>Calibri</vt:lpstr>
      <vt:lpstr>Century Gothic</vt:lpstr>
      <vt:lpstr>Omnes Medium Roman</vt:lpstr>
      <vt:lpstr>Omnes Regular</vt:lpstr>
      <vt:lpstr>Omnes Regular Roman</vt:lpstr>
      <vt:lpstr>Omnes Semibold Roman</vt:lpstr>
      <vt:lpstr>Times New Roman</vt:lpstr>
      <vt:lpstr>Wingdings</vt:lpstr>
      <vt:lpstr>Thème Office</vt:lpstr>
      <vt:lpstr>[TITEL VAN HET PROJECT]</vt:lpstr>
      <vt:lpstr>Agenda</vt:lpstr>
      <vt:lpstr>Bijlage III.11 – « Charter voor interventies door aannemers »</vt:lpstr>
      <vt:lpstr>Bijlage III.10  « Beheer van werken in een Bewoonde Omgeving »</vt:lpstr>
      <vt:lpstr>Bijlage 9 en 9bis « AVG-clausules »</vt:lpstr>
      <vt:lpstr>Bijlage III.12 « Beschrijving van de rollen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Woninginventaris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Laurent Schmitz</dc:creator>
  <cp:lastModifiedBy>Ingrid COTRINA ARAUJO</cp:lastModifiedBy>
  <cp:revision>35</cp:revision>
  <cp:lastPrinted>2024-07-12T08:21:25Z</cp:lastPrinted>
  <dcterms:created xsi:type="dcterms:W3CDTF">2016-10-06T11:58:12Z</dcterms:created>
  <dcterms:modified xsi:type="dcterms:W3CDTF">2025-03-18T10:37:06Z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0x010100D6E79E7AC09BCD4DBD923EE6359769BC</vt:lpwstr>
  </property>
  <property fmtid="{D5CDD505-2E9C-101B-9397-08002B2CF9AE}" pid="3" name="MediaServiceImageTags">
    <vt:lpwstr/>
  </property>
</Properties>
</file>